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314" r:id="rId3"/>
    <p:sldId id="273" r:id="rId4"/>
    <p:sldId id="316" r:id="rId5"/>
    <p:sldId id="257" r:id="rId6"/>
    <p:sldId id="364" r:id="rId7"/>
    <p:sldId id="365" r:id="rId8"/>
    <p:sldId id="366" r:id="rId9"/>
    <p:sldId id="363" r:id="rId10"/>
    <p:sldId id="367" r:id="rId11"/>
    <p:sldId id="371" r:id="rId12"/>
    <p:sldId id="372" r:id="rId13"/>
    <p:sldId id="373" r:id="rId14"/>
    <p:sldId id="374" r:id="rId15"/>
    <p:sldId id="375" r:id="rId16"/>
    <p:sldId id="376" r:id="rId17"/>
    <p:sldId id="377" r:id="rId18"/>
    <p:sldId id="378" r:id="rId19"/>
    <p:sldId id="379" r:id="rId20"/>
    <p:sldId id="380" r:id="rId21"/>
    <p:sldId id="270" r:id="rId22"/>
    <p:sldId id="301" r:id="rId23"/>
    <p:sldId id="382" r:id="rId24"/>
    <p:sldId id="383" r:id="rId25"/>
    <p:sldId id="384" r:id="rId26"/>
    <p:sldId id="385" r:id="rId27"/>
    <p:sldId id="386" r:id="rId28"/>
    <p:sldId id="381" r:id="rId29"/>
    <p:sldId id="368" r:id="rId30"/>
    <p:sldId id="387" r:id="rId31"/>
    <p:sldId id="303" r:id="rId32"/>
    <p:sldId id="305" r:id="rId33"/>
    <p:sldId id="300" r:id="rId34"/>
    <p:sldId id="322" r:id="rId35"/>
    <p:sldId id="349" r:id="rId36"/>
    <p:sldId id="369" r:id="rId37"/>
    <p:sldId id="370" r:id="rId38"/>
    <p:sldId id="36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40" autoAdjust="0"/>
  </p:normalViewPr>
  <p:slideViewPr>
    <p:cSldViewPr>
      <p:cViewPr>
        <p:scale>
          <a:sx n="70" d="100"/>
          <a:sy n="70" d="100"/>
        </p:scale>
        <p:origin x="-2814" y="-9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984B5-AC71-415E-ABA4-4883C715A96F}" type="datetimeFigureOut">
              <a:rPr lang="en-GB" smtClean="0"/>
              <a:t>14/05/2020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57FF1-05A8-43B3-9FE2-2B57F12DEA27}" type="slidenum">
              <a:rPr lang="en-GB" smtClean="0"/>
              <a:t>‹#›</a:t>
            </a:fld>
            <a:endParaRPr lang="en-GB"/>
          </a:p>
        </p:txBody>
      </p:sp>
    </p:spTree>
    <p:extLst>
      <p:ext uri="{BB962C8B-B14F-4D97-AF65-F5344CB8AC3E}">
        <p14:creationId xmlns:p14="http://schemas.microsoft.com/office/powerpoint/2010/main" val="13473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B57FF1-05A8-43B3-9FE2-2B57F12DEA27}" type="slidenum">
              <a:rPr lang="en-GB" smtClean="0"/>
              <a:t>35</a:t>
            </a:fld>
            <a:endParaRPr lang="en-GB"/>
          </a:p>
        </p:txBody>
      </p:sp>
    </p:spTree>
    <p:extLst>
      <p:ext uri="{BB962C8B-B14F-4D97-AF65-F5344CB8AC3E}">
        <p14:creationId xmlns:p14="http://schemas.microsoft.com/office/powerpoint/2010/main" val="145592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C56B9BE-700B-48B3-8AAC-B64144968170}" type="datetimeFigureOut">
              <a:rPr lang="en-GB" smtClean="0"/>
              <a:t>14/05/2020</a:t>
            </a:fld>
            <a:endParaRPr lang="en-GB"/>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GB"/>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7E2113C-F823-4075-BCB8-A06625A2A4A5}" type="slidenum">
              <a:rPr lang="en-GB" smtClean="0"/>
              <a:t>‹#›</a:t>
            </a:fld>
            <a:endParaRPr lang="en-GB"/>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6B9BE-700B-48B3-8AAC-B64144968170}"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6B9BE-700B-48B3-8AAC-B64144968170}"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56B9BE-700B-48B3-8AAC-B64144968170}"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56B9BE-700B-48B3-8AAC-B64144968170}"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C56B9BE-700B-48B3-8AAC-B64144968170}"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E2113C-F823-4075-BCB8-A06625A2A4A5}" type="slidenum">
              <a:rPr lang="en-GB" smtClean="0"/>
              <a:t>‹#›</a:t>
            </a:fld>
            <a:endParaRPr lang="en-GB"/>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56B9BE-700B-48B3-8AAC-B64144968170}" type="datetimeFigureOut">
              <a:rPr lang="en-GB" smtClean="0"/>
              <a:t>14/05/2020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56B9BE-700B-48B3-8AAC-B64144968170}" type="datetimeFigureOut">
              <a:rPr lang="en-GB" smtClean="0"/>
              <a:t>14/05/2020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6B9BE-700B-48B3-8AAC-B64144968170}" type="datetimeFigureOut">
              <a:rPr lang="en-GB" smtClean="0"/>
              <a:t>14/05/2020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C56B9BE-700B-48B3-8AAC-B64144968170}" type="datetimeFigureOut">
              <a:rPr lang="en-GB" smtClean="0"/>
              <a:t>14/05/2020</a:t>
            </a:fld>
            <a:endParaRPr lang="en-GB"/>
          </a:p>
        </p:txBody>
      </p:sp>
      <p:sp>
        <p:nvSpPr>
          <p:cNvPr id="7" name="Slide Number Placeholder 6"/>
          <p:cNvSpPr>
            <a:spLocks noGrp="1"/>
          </p:cNvSpPr>
          <p:nvPr>
            <p:ph type="sldNum" sz="quarter" idx="12"/>
          </p:nvPr>
        </p:nvSpPr>
        <p:spPr/>
        <p:txBody>
          <a:bodyPr/>
          <a:lstStyle/>
          <a:p>
            <a:fld id="{A7E2113C-F823-4075-BCB8-A06625A2A4A5}" type="slidenum">
              <a:rPr lang="en-GB" smtClean="0"/>
              <a:t>‹#›</a:t>
            </a:fld>
            <a:endParaRPr lang="en-GB"/>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6B9BE-700B-48B3-8AAC-B64144968170}" type="datetimeFigureOut">
              <a:rPr lang="en-GB" smtClean="0"/>
              <a:t>14/05/2020</a:t>
            </a:fld>
            <a:endParaRPr lang="en-GB"/>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A7E2113C-F823-4075-BCB8-A06625A2A4A5}"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C56B9BE-700B-48B3-8AAC-B64144968170}" type="datetimeFigureOut">
              <a:rPr lang="en-GB" smtClean="0"/>
              <a:t>14/05/2020</a:t>
            </a:fld>
            <a:endParaRPr lang="en-GB"/>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7E2113C-F823-4075-BCB8-A06625A2A4A5}"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Z-iPp6yn0hw" TargetMode="External"/><Relationship Id="rId7" Type="http://schemas.openxmlformats.org/officeDocument/2006/relationships/image" Target="../media/image39.png"/><Relationship Id="rId2" Type="http://schemas.openxmlformats.org/officeDocument/2006/relationships/hyperlink" Target="https://www.youtube.com/watch?v=oDBX2gCXxYw" TargetMode="External"/><Relationship Id="rId1" Type="http://schemas.openxmlformats.org/officeDocument/2006/relationships/slideLayout" Target="../slideLayouts/slideLayout2.xml"/><Relationship Id="rId6" Type="http://schemas.openxmlformats.org/officeDocument/2006/relationships/hyperlink" Target="https://www.educationquizzes.com/ks1/science/plants-what-makes-them-grow/"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3.letsembark.ca/long-creations/2020-COVID-19-Time-Capsule-EN-US.pdf"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thedailymile.co.uk/"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www.bbc.co.uk/teach/supermovers/ks1-collection/zbr4scw" TargetMode="External"/><Relationship Id="rId7" Type="http://schemas.openxmlformats.org/officeDocument/2006/relationships/image" Target="../media/image65.jpeg"/><Relationship Id="rId2" Type="http://schemas.openxmlformats.org/officeDocument/2006/relationships/hyperlink" Target="https://www.gonoodle.com/" TargetMode="External"/><Relationship Id="rId1" Type="http://schemas.openxmlformats.org/officeDocument/2006/relationships/slideLayout" Target="../slideLayouts/slideLayout2.xml"/><Relationship Id="rId6" Type="http://schemas.openxmlformats.org/officeDocument/2006/relationships/hyperlink" Target="https://www.nhs.uk/change4life/activities/sports-and-activities" TargetMode="External"/><Relationship Id="rId5" Type="http://schemas.openxmlformats.org/officeDocument/2006/relationships/hyperlink" Target="https://www.youtube.com/channel/UChIjW4BWKLqpojTrS_tX0mg" TargetMode="External"/><Relationship Id="rId4" Type="http://schemas.openxmlformats.org/officeDocument/2006/relationships/hyperlink" Target="https://www.youtube.com/channel/UCC_0fin1Ya8ZuqU2RxARlZ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outoftheark.co.uk/ootam-at-home/" TargetMode="Externa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www.place2be.org.uk/about-us/news-and-blogs/2020/march/coronavirus-supporting-children-who-may-be-especially-vulnerable/" TargetMode="External"/><Relationship Id="rId3" Type="http://schemas.openxmlformats.org/officeDocument/2006/relationships/hyperlink" Target="https://www.youtube.com/user/CosmicKidsYoga" TargetMode="External"/><Relationship Id="rId7" Type="http://schemas.openxmlformats.org/officeDocument/2006/relationships/hyperlink" Target="https://www.elsa-support.co.uk/wp-content/uploads/2020/03/Childrens-story-about-coronavirus.pdf" TargetMode="External"/><Relationship Id="rId2" Type="http://schemas.openxmlformats.org/officeDocument/2006/relationships/hyperlink" Target="https://www.youtube.com/watch?v=X655B4ISakg" TargetMode="External"/><Relationship Id="rId1" Type="http://schemas.openxmlformats.org/officeDocument/2006/relationships/slideLayout" Target="../slideLayouts/slideLayout2.xml"/><Relationship Id="rId6" Type="http://schemas.openxmlformats.org/officeDocument/2006/relationships/hyperlink" Target="https://www.bbc.co.uk/bitesize/topics/zxccwmn/resources/1" TargetMode="External"/><Relationship Id="rId5" Type="http://schemas.openxmlformats.org/officeDocument/2006/relationships/hyperlink" Target="https://www.stopbreathethink.com/kids/" TargetMode="External"/><Relationship Id="rId4" Type="http://schemas.openxmlformats.org/officeDocument/2006/relationships/hyperlink" Target="https://www.youtube.com/watch?v=Xd7Cr265zgc" TargetMode="External"/><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connect.collins.co.uk/school/teacherlogin.aspx" TargetMode="External"/><Relationship Id="rId7" Type="http://schemas.openxmlformats.org/officeDocument/2006/relationships/hyperlink" Target="https://www.ruthmiskin.com/en/find-out-more/parents/" TargetMode="External"/><Relationship Id="rId2" Type="http://schemas.openxmlformats.org/officeDocument/2006/relationships/hyperlink" Target="https://www.oxfordowl.co.uk/for-home/find-a-book/library-page/" TargetMode="External"/><Relationship Id="rId1" Type="http://schemas.openxmlformats.org/officeDocument/2006/relationships/slideLayout" Target="../slideLayouts/slideLayout6.xml"/><Relationship Id="rId6" Type="http://schemas.openxmlformats.org/officeDocument/2006/relationships/hyperlink" Target="https://www.getepic.com/" TargetMode="External"/><Relationship Id="rId5" Type="http://schemas.openxmlformats.org/officeDocument/2006/relationships/hyperlink" Target="https://www.raz-kids.com/" TargetMode="External"/><Relationship Id="rId4" Type="http://schemas.openxmlformats.org/officeDocument/2006/relationships/hyperlink" Target="https://www.risingstars-uk.com/series/reading-planet/products/rising-stars-reading-planet-online-library" TargetMode="Externa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hyperlink" Target="https://www.topmarks.co.uk/english-games/5-7-years/words-and-spelling"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Year 2</a:t>
            </a:r>
            <a:endParaRPr lang="en-GB" dirty="0"/>
          </a:p>
        </p:txBody>
      </p:sp>
      <p:sp>
        <p:nvSpPr>
          <p:cNvPr id="3" name="Subtitle 2"/>
          <p:cNvSpPr>
            <a:spLocks noGrp="1"/>
          </p:cNvSpPr>
          <p:nvPr>
            <p:ph type="subTitle" idx="1"/>
          </p:nvPr>
        </p:nvSpPr>
        <p:spPr/>
        <p:txBody>
          <a:bodyPr/>
          <a:lstStyle/>
          <a:p>
            <a:r>
              <a:rPr lang="en-GB" dirty="0" smtClean="0"/>
              <a:t>18</a:t>
            </a:r>
            <a:r>
              <a:rPr lang="en-GB" baseline="30000" dirty="0" smtClean="0"/>
              <a:t>th</a:t>
            </a:r>
            <a:r>
              <a:rPr lang="en-GB" dirty="0" smtClean="0"/>
              <a:t> – 22</a:t>
            </a:r>
            <a:r>
              <a:rPr lang="en-GB" baseline="30000" dirty="0" smtClean="0"/>
              <a:t>nd</a:t>
            </a:r>
            <a:r>
              <a:rPr lang="en-GB" dirty="0" smtClean="0"/>
              <a:t> May 2020</a:t>
            </a:r>
            <a:endParaRPr lang="en-GB" dirty="0"/>
          </a:p>
        </p:txBody>
      </p:sp>
      <p:pic>
        <p:nvPicPr>
          <p:cNvPr id="13314" name="Picture 2" descr="Burlington Infants Schoo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40768"/>
            <a:ext cx="1807168" cy="2242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998384"/>
            <a:ext cx="4248471" cy="4154984"/>
          </a:xfrm>
          <a:prstGeom prst="rect">
            <a:avLst/>
          </a:prstGeom>
          <a:noFill/>
        </p:spPr>
        <p:txBody>
          <a:bodyPr wrap="squar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Year 2</a:t>
            </a:r>
          </a:p>
          <a:p>
            <a:pPr algn="ctr"/>
            <a:endPar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algn="ctr"/>
            <a:r>
              <a:rPr lang="en-US" sz="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Home Learning</a:t>
            </a:r>
          </a:p>
        </p:txBody>
      </p:sp>
      <p:sp>
        <p:nvSpPr>
          <p:cNvPr id="5" name="Rectangle 4"/>
          <p:cNvSpPr/>
          <p:nvPr/>
        </p:nvSpPr>
        <p:spPr>
          <a:xfrm>
            <a:off x="111192" y="5589240"/>
            <a:ext cx="4355976" cy="646331"/>
          </a:xfrm>
          <a:prstGeom prst="rect">
            <a:avLst/>
          </a:prstGeom>
          <a:solidFill>
            <a:schemeClr val="accent3"/>
          </a:solidFill>
        </p:spPr>
        <p:txBody>
          <a:bodyPr wrap="square">
            <a:spAutoFit/>
          </a:bodyPr>
          <a:lstStyle/>
          <a:p>
            <a:pPr algn="ctr"/>
            <a:r>
              <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Always do your best and </a:t>
            </a:r>
          </a:p>
          <a:p>
            <a:pPr algn="ctr"/>
            <a:r>
              <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be your best</a:t>
            </a:r>
          </a:p>
        </p:txBody>
      </p:sp>
    </p:spTree>
    <p:extLst>
      <p:ext uri="{BB962C8B-B14F-4D97-AF65-F5344CB8AC3E}">
        <p14:creationId xmlns:p14="http://schemas.microsoft.com/office/powerpoint/2010/main" val="1552121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0241" y="25460"/>
            <a:ext cx="1635384" cy="523220"/>
          </a:xfrm>
          <a:prstGeom prst="rect">
            <a:avLst/>
          </a:prstGeom>
          <a:noFill/>
        </p:spPr>
        <p:txBody>
          <a:bodyPr wrap="none" rtlCol="0">
            <a:spAutoFit/>
          </a:bodyPr>
          <a:lstStyle/>
          <a:p>
            <a:pPr algn="ctr"/>
            <a:r>
              <a:rPr lang="en-GB" sz="2800" b="1" dirty="0" smtClean="0">
                <a:solidFill>
                  <a:schemeClr val="accent3"/>
                </a:solidFill>
              </a:rPr>
              <a:t>Lesson 5</a:t>
            </a:r>
            <a:endParaRPr lang="en-GB" sz="2800" b="1" dirty="0">
              <a:solidFill>
                <a:schemeClr val="accent3"/>
              </a:solidFill>
            </a:endParaRPr>
          </a:p>
        </p:txBody>
      </p:sp>
      <p:pic>
        <p:nvPicPr>
          <p:cNvPr id="6" name="Picture 4" descr="Plants Word Mat (SB4758) - SparkleBox"/>
          <p:cNvPicPr>
            <a:picLocks noChangeAspect="1" noChangeArrowheads="1"/>
          </p:cNvPicPr>
          <p:nvPr/>
        </p:nvPicPr>
        <p:blipFill rotWithShape="1">
          <a:blip r:embed="rId2">
            <a:extLst>
              <a:ext uri="{28A0092B-C50C-407E-A947-70E740481C1C}">
                <a14:useLocalDpi xmlns:a14="http://schemas.microsoft.com/office/drawing/2010/main" val="0"/>
              </a:ext>
            </a:extLst>
          </a:blip>
          <a:srcRect t="4635" r="70534" b="82929"/>
          <a:stretch/>
        </p:blipFill>
        <p:spPr bwMode="auto">
          <a:xfrm>
            <a:off x="611560" y="690332"/>
            <a:ext cx="1291611" cy="385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60017" y="930076"/>
            <a:ext cx="3096344" cy="3416320"/>
          </a:xfrm>
          <a:prstGeom prst="rect">
            <a:avLst/>
          </a:prstGeom>
          <a:noFill/>
        </p:spPr>
        <p:txBody>
          <a:bodyPr wrap="square" rtlCol="0">
            <a:spAutoFit/>
          </a:bodyPr>
          <a:lstStyle/>
          <a:p>
            <a:r>
              <a:rPr lang="en-GB" dirty="0" smtClean="0"/>
              <a:t>Use the Plants word bank to play a game of hangman.</a:t>
            </a:r>
          </a:p>
          <a:p>
            <a:endParaRPr lang="en-GB" dirty="0" smtClean="0"/>
          </a:p>
          <a:p>
            <a:endParaRPr lang="en-GB" dirty="0"/>
          </a:p>
          <a:p>
            <a:r>
              <a:rPr lang="en-GB" dirty="0" smtClean="0"/>
              <a:t>Count the letters, ask someone in your family to guess, then swap!</a:t>
            </a:r>
            <a:endParaRPr lang="en-GB" dirty="0"/>
          </a:p>
          <a:p>
            <a:endParaRPr lang="en-GB" dirty="0" smtClean="0"/>
          </a:p>
          <a:p>
            <a:r>
              <a:rPr lang="en-GB" dirty="0"/>
              <a:t>Y</a:t>
            </a:r>
            <a:r>
              <a:rPr lang="en-GB" dirty="0" smtClean="0"/>
              <a:t>ou could have 10 goes but use a flower to countdown ‘lives’</a:t>
            </a:r>
            <a:endParaRPr lang="en-GB" dirty="0"/>
          </a:p>
        </p:txBody>
      </p:sp>
      <p:pic>
        <p:nvPicPr>
          <p:cNvPr id="4102" name="Picture 6" descr="https://attachments.office.net/owa/KWaller%40burlingtoninfants.org.uk/service.svc/s/GetAttachmentThumbnail?id=AAMkAGY2MWFmNDBmLTY0M2EtNGYzNC05ZDQwLWNiM2NlNDY2NWQwNABGAAAAAAA2dvUXfSesSJyAPb7DV6j6BwDfzWgVzPGgRIGnJChZmNXNAAAAAAEMAADfzWgVzPGgRIGnJChZmNXNAAI%2FsgWCAAABEgAQAK9L4obFO2BMqo0fKbywBo8%3D&amp;thumbnailType=2&amp;owa=outlook.office365.com&amp;scriptVer=2020042702.14&amp;X-OWA-CANARY=qaB5VnvlRESN7qGafWvMGLBDACSr9dcY3r7AVmiKJ0d0T3aWkq_3AJGlfbhaR3JYjqyzT46Z1NY.&amp;token=eyJhbGciOiJSUzI1NiIsImtpZCI6IjU2MzU4ODUyMzRCOTI1MkRERTAwNTc2NkQ5RDlGMjc2NTY1RjYzRTIiLCJ4NXQiOiJWaldJVWpTNUpTM2VBRmRtMmRueWRsWmZZLUkiLCJ0eXAiOiJKV1QifQ.eyJvcmlnaW4iOiJodHRwczovL291dGxvb2sub2ZmaWNlMzY1LmNvbSIsInNpZ25pbl9zdGF0ZSI6IltcImttc2lcIl0iLCJ2ZXIiOiJFeGNoYW5nZS5DYWxsYmFjay5WMSIsImFwcGN0eHNlbmRlciI6Ik93YURvd25sb2FkQGQ5MzdhMmUyLTI2NmEtNGIzYy05M2U5LWE4MWIwODBiNDNhMiIsImlzc3JpbmciOiJXVyIsImFwcGN0eCI6IntcIm1zZXhjaHByb3RcIjpcIm93YVwiLFwicHJpbWFyeXNpZFwiOlwiUy0xLTUtMjEtMjEwNjc0NTQ1My0zNTI1NDYzOTg2LTQ3Mzc5MTUwMi01MjMwMDcwXCIsXCJwdWlkXCI6XCIxMTUzNzY1OTMyMzQwNjIyNjYxXCIsXCJvaWRcIjpcIjBmYmQ3NTk3LWViYWUtNDlhYy04ZTEyLWY3NjVhMTZjZDU3OVwiLFwic2NvcGVcIjpcIk93YURvd25sb2FkXCJ9IiwibmJmIjoxNTg5MjAxOTI0LCJleHAiOjE1ODkyMDI1MjQsImlzcyI6IjAwMDAwMDAyLTAwMDAtMGZmMS1jZTAwLTAwMDAwMDAwMDAwMEBkOTM3YTJlMi0yNjZhLTRiM2MtOTNlOS1hODFiMDgwYjQzYTIiLCJhdWQiOiIwMDAwMDAwMi0wMDAwLTBmZjEtY2UwMC0wMDAwMDAwMDAwMDAvYXR0YWNobWVudHMub2ZmaWNlLm5ldEBkOTM3YTJlMi0yNjZhLTRiM2MtOTNlOS1hODFiMDgwYjQzYTIiLCJoYXBwIjoib3dhIn0.F3l18JoHaYlM6qfxfXY5npOLrYdQiTGy1Y41y5ZNqcUGiUIPxDWLtFodTsDbIyaFlOXlxjB18wjZ-zqykl2KW6p-KvIjEAsT5-xx2g0qVYseTeKCNT2A57Wjglnqoo6jZ-n4rzMB5CCGk3cmiEgssYcUT1Kd5pp46IWATKGPEmu3kDKLRjV1r8kAOSCkLPYe99PUZYTBXeGwHFIRD0ZnRj8hpDErSAkqRYwGZperW2ZA2s0nu3lrViknrJAzzg4YqHH-T4SL3Fe87vikSLX-CyN-ePh2I9NZPtcFWn8ZJn87bOrVbQtoJ6-5tPJOkJUs2Z8n-bovV5mpbvQMJeI1gw&amp;animation=true"/>
          <p:cNvPicPr>
            <a:picLocks noChangeAspect="1" noChangeArrowheads="1"/>
          </p:cNvPicPr>
          <p:nvPr/>
        </p:nvPicPr>
        <p:blipFill rotWithShape="1">
          <a:blip r:embed="rId3">
            <a:extLst>
              <a:ext uri="{28A0092B-C50C-407E-A947-70E740481C1C}">
                <a14:useLocalDpi xmlns:a14="http://schemas.microsoft.com/office/drawing/2010/main" val="0"/>
              </a:ext>
            </a:extLst>
          </a:blip>
          <a:srcRect t="28890" b="17460"/>
          <a:stretch/>
        </p:blipFill>
        <p:spPr bwMode="auto">
          <a:xfrm>
            <a:off x="5108166" y="4503160"/>
            <a:ext cx="3450023" cy="1388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8166" y="5940815"/>
            <a:ext cx="3280065" cy="523220"/>
          </a:xfrm>
          <a:prstGeom prst="rect">
            <a:avLst/>
          </a:prstGeom>
          <a:noFill/>
        </p:spPr>
        <p:txBody>
          <a:bodyPr wrap="none" rtlCol="0">
            <a:spAutoFit/>
          </a:bodyPr>
          <a:lstStyle/>
          <a:p>
            <a:r>
              <a:rPr lang="en-GB" sz="1400" dirty="0" smtClean="0"/>
              <a:t>Extra Challenge: put the words into </a:t>
            </a:r>
          </a:p>
          <a:p>
            <a:r>
              <a:rPr lang="en-GB" sz="1400" dirty="0"/>
              <a:t>y</a:t>
            </a:r>
            <a:r>
              <a:rPr lang="en-GB" sz="1400" dirty="0" smtClean="0"/>
              <a:t>our own sentences.</a:t>
            </a:r>
            <a:endParaRPr lang="en-GB" sz="1400" dirty="0"/>
          </a:p>
        </p:txBody>
      </p:sp>
      <p:grpSp>
        <p:nvGrpSpPr>
          <p:cNvPr id="2" name="Group 1"/>
          <p:cNvGrpSpPr/>
          <p:nvPr/>
        </p:nvGrpSpPr>
        <p:grpSpPr>
          <a:xfrm>
            <a:off x="611560" y="1075333"/>
            <a:ext cx="4383454" cy="5407996"/>
            <a:chOff x="611560" y="1075333"/>
            <a:chExt cx="4383454" cy="5407996"/>
          </a:xfrm>
        </p:grpSpPr>
        <p:pic>
          <p:nvPicPr>
            <p:cNvPr id="4098" name="Picture 2" descr="Plant growth word mat | Plant growth, Grow lights for plants"/>
            <p:cNvPicPr>
              <a:picLocks noChangeAspect="1" noChangeArrowheads="1"/>
            </p:cNvPicPr>
            <p:nvPr/>
          </p:nvPicPr>
          <p:blipFill rotWithShape="1">
            <a:blip r:embed="rId4">
              <a:extLst>
                <a:ext uri="{28A0092B-C50C-407E-A947-70E740481C1C}">
                  <a14:useLocalDpi xmlns:a14="http://schemas.microsoft.com/office/drawing/2010/main" val="0"/>
                </a:ext>
              </a:extLst>
            </a:blip>
            <a:srcRect b="10638"/>
            <a:stretch/>
          </p:blipFill>
          <p:spPr bwMode="auto">
            <a:xfrm>
              <a:off x="611560" y="3717032"/>
              <a:ext cx="4371975" cy="27662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lants Word Mat (SB4758) - SparkleBox"/>
            <p:cNvPicPr>
              <a:picLocks noChangeAspect="1" noChangeArrowheads="1"/>
            </p:cNvPicPr>
            <p:nvPr/>
          </p:nvPicPr>
          <p:blipFill rotWithShape="1">
            <a:blip r:embed="rId2">
              <a:extLst>
                <a:ext uri="{28A0092B-C50C-407E-A947-70E740481C1C}">
                  <a14:useLocalDpi xmlns:a14="http://schemas.microsoft.com/office/drawing/2010/main" val="0"/>
                </a:ext>
              </a:extLst>
            </a:blip>
            <a:srcRect t="14668"/>
            <a:stretch/>
          </p:blipFill>
          <p:spPr bwMode="auto">
            <a:xfrm>
              <a:off x="611560" y="1075333"/>
              <a:ext cx="4383454" cy="26416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lant growth word mat | Plant growth, Grow lights for plants"/>
            <p:cNvPicPr>
              <a:picLocks noChangeAspect="1" noChangeArrowheads="1"/>
            </p:cNvPicPr>
            <p:nvPr/>
          </p:nvPicPr>
          <p:blipFill rotWithShape="1">
            <a:blip r:embed="rId4">
              <a:extLst>
                <a:ext uri="{28A0092B-C50C-407E-A947-70E740481C1C}">
                  <a14:useLocalDpi xmlns:a14="http://schemas.microsoft.com/office/drawing/2010/main" val="0"/>
                </a:ext>
              </a:extLst>
            </a:blip>
            <a:srcRect l="43687" t="8373" r="41102" b="79900"/>
            <a:stretch/>
          </p:blipFill>
          <p:spPr bwMode="auto">
            <a:xfrm>
              <a:off x="1852421" y="3926230"/>
              <a:ext cx="703355" cy="383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0259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rgbClr val="0070C0"/>
                </a:solidFill>
              </a:rPr>
              <a:t>Maths Year 2</a:t>
            </a:r>
            <a:endParaRPr lang="en-GB" dirty="0">
              <a:solidFill>
                <a:srgbClr val="0070C0"/>
              </a:solidFill>
            </a:endParaRPr>
          </a:p>
        </p:txBody>
      </p:sp>
      <p:sp>
        <p:nvSpPr>
          <p:cNvPr id="3" name="Subtitle 2"/>
          <p:cNvSpPr>
            <a:spLocks noGrp="1"/>
          </p:cNvSpPr>
          <p:nvPr>
            <p:ph type="subTitle" idx="1"/>
          </p:nvPr>
        </p:nvSpPr>
        <p:spPr/>
        <p:txBody>
          <a:bodyPr/>
          <a:lstStyle/>
          <a:p>
            <a:r>
              <a:rPr lang="en-GB" dirty="0" smtClean="0"/>
              <a:t>Home Learning</a:t>
            </a:r>
          </a:p>
          <a:p>
            <a:r>
              <a:rPr lang="en-GB" dirty="0" smtClean="0"/>
              <a:t>18</a:t>
            </a:r>
            <a:r>
              <a:rPr lang="en-GB" baseline="30000" dirty="0" smtClean="0"/>
              <a:t>th</a:t>
            </a:r>
            <a:r>
              <a:rPr lang="en-GB" dirty="0" smtClean="0"/>
              <a:t> – 22</a:t>
            </a:r>
            <a:r>
              <a:rPr lang="en-GB" baseline="30000" dirty="0" smtClean="0"/>
              <a:t>nd</a:t>
            </a:r>
            <a:r>
              <a:rPr lang="en-GB" dirty="0" smtClean="0"/>
              <a:t> May </a:t>
            </a:r>
          </a:p>
          <a:p>
            <a:endParaRPr lang="en-GB" dirty="0"/>
          </a:p>
        </p:txBody>
      </p:sp>
      <p:pic>
        <p:nvPicPr>
          <p:cNvPr id="4" name="Picture 2" descr="Burlington Infants Schoo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40768"/>
            <a:ext cx="1807168" cy="224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2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517232"/>
            <a:ext cx="8208912" cy="830997"/>
          </a:xfrm>
          <a:prstGeom prst="rect">
            <a:avLst/>
          </a:prstGeom>
          <a:solidFill>
            <a:srgbClr val="FFFF00"/>
          </a:solidFill>
        </p:spPr>
        <p:txBody>
          <a:bodyPr wrap="square">
            <a:spAutoFit/>
          </a:bodyPr>
          <a:lstStyle/>
          <a:p>
            <a:r>
              <a:rPr lang="en-GB" sz="1200" b="1" dirty="0" smtClean="0"/>
              <a:t>Key </a:t>
            </a:r>
            <a:r>
              <a:rPr lang="en-GB" sz="1200" b="1" dirty="0"/>
              <a:t>vocabulary:</a:t>
            </a:r>
            <a:br>
              <a:rPr lang="en-GB" sz="1200" b="1" dirty="0"/>
            </a:br>
            <a:r>
              <a:rPr lang="en-US" sz="1200" dirty="0"/>
              <a:t>position, direction, forwards, backwards, left, right, up, down, over, under, underneath, above, below, top, bottom, side, on, in, outside, inside, around, in front, behind, front, back, beside, next to, opposite, apart, between, middle, edge, </a:t>
            </a:r>
            <a:r>
              <a:rPr lang="en-US" sz="1200" dirty="0" err="1"/>
              <a:t>centre</a:t>
            </a:r>
            <a:r>
              <a:rPr lang="en-US" sz="1200" dirty="0"/>
              <a:t>, corner, direction, journey, </a:t>
            </a:r>
            <a:r>
              <a:rPr lang="en-US" sz="1200" dirty="0" smtClean="0"/>
              <a:t>route, turn, clockwise, anticlockwise. </a:t>
            </a:r>
            <a:endParaRPr lang="en-GB" sz="1200" dirty="0"/>
          </a:p>
        </p:txBody>
      </p:sp>
      <p:sp>
        <p:nvSpPr>
          <p:cNvPr id="2" name="Rectangle 1"/>
          <p:cNvSpPr/>
          <p:nvPr/>
        </p:nvSpPr>
        <p:spPr>
          <a:xfrm>
            <a:off x="467544" y="797511"/>
            <a:ext cx="8136904" cy="1200329"/>
          </a:xfrm>
          <a:prstGeom prst="rect">
            <a:avLst/>
          </a:prstGeom>
        </p:spPr>
        <p:txBody>
          <a:bodyPr wrap="square">
            <a:spAutoFit/>
          </a:bodyPr>
          <a:lstStyle/>
          <a:p>
            <a:pPr algn="ctr"/>
            <a:r>
              <a:rPr lang="en-GB" dirty="0" smtClean="0"/>
              <a:t>Our focus for Maths this week continues to be </a:t>
            </a:r>
            <a:r>
              <a:rPr lang="en-GB" u="sng" dirty="0" smtClean="0"/>
              <a:t>Position and Direction </a:t>
            </a:r>
            <a:r>
              <a:rPr lang="en-GB" dirty="0" smtClean="0"/>
              <a:t>.</a:t>
            </a:r>
            <a:endParaRPr lang="en-GB" dirty="0"/>
          </a:p>
          <a:p>
            <a:pPr algn="ctr"/>
            <a:r>
              <a:rPr lang="en-GB" dirty="0"/>
              <a:t>  Please work through the following slides, there is a lesson for each day of </a:t>
            </a:r>
            <a:r>
              <a:rPr lang="en-GB" dirty="0" smtClean="0"/>
              <a:t>the </a:t>
            </a:r>
            <a:r>
              <a:rPr lang="en-GB" dirty="0"/>
              <a:t>week. </a:t>
            </a:r>
          </a:p>
          <a:p>
            <a:pPr algn="ct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1844824"/>
            <a:ext cx="6192688" cy="348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575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5214" y="0"/>
            <a:ext cx="7661201" cy="1196752"/>
          </a:xfrm>
        </p:spPr>
        <p:txBody>
          <a:bodyPr>
            <a:normAutofit/>
          </a:bodyPr>
          <a:lstStyle/>
          <a:p>
            <a:r>
              <a:rPr lang="en-GB" sz="2800" dirty="0" smtClean="0">
                <a:solidFill>
                  <a:srgbClr val="0070C0"/>
                </a:solidFill>
              </a:rPr>
              <a:t>Lesson 1- Clockwise and anti-clockwise     </a:t>
            </a:r>
            <a:endParaRPr lang="en-GB" sz="2800" dirty="0">
              <a:solidFill>
                <a:srgbClr val="0070C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600346"/>
            <a:ext cx="3687879" cy="207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851" t="17699" r="19214" b="10473"/>
          <a:stretch/>
        </p:blipFill>
        <p:spPr bwMode="auto">
          <a:xfrm>
            <a:off x="4610293" y="2420297"/>
            <a:ext cx="3792496" cy="243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0552" y="1219968"/>
            <a:ext cx="8118474" cy="1200329"/>
          </a:xfrm>
          <a:prstGeom prst="rect">
            <a:avLst/>
          </a:prstGeom>
          <a:solidFill>
            <a:srgbClr val="FFFF00"/>
          </a:solidFill>
        </p:spPr>
        <p:txBody>
          <a:bodyPr wrap="square" rtlCol="0">
            <a:spAutoFit/>
          </a:bodyPr>
          <a:lstStyle/>
          <a:p>
            <a:pPr algn="ctr"/>
            <a:r>
              <a:rPr lang="en-GB" b="1" dirty="0" smtClean="0"/>
              <a:t>Activity 1</a:t>
            </a:r>
          </a:p>
          <a:p>
            <a:pPr algn="ctr"/>
            <a:r>
              <a:rPr lang="en-GB" dirty="0" smtClean="0"/>
              <a:t>Click on the link to watch a video about clockwise and anti-clockwise.</a:t>
            </a:r>
          </a:p>
          <a:p>
            <a:pPr algn="ctr"/>
            <a:r>
              <a:rPr lang="en-GB" dirty="0" smtClean="0"/>
              <a:t> </a:t>
            </a:r>
          </a:p>
          <a:p>
            <a:pPr algn="ctr"/>
            <a:endParaRPr lang="en-GB" dirty="0"/>
          </a:p>
        </p:txBody>
      </p:sp>
      <p:sp>
        <p:nvSpPr>
          <p:cNvPr id="2" name="Rectangle 1"/>
          <p:cNvSpPr/>
          <p:nvPr/>
        </p:nvSpPr>
        <p:spPr>
          <a:xfrm>
            <a:off x="611560" y="1913523"/>
            <a:ext cx="7997466" cy="369332"/>
          </a:xfrm>
          <a:prstGeom prst="rect">
            <a:avLst/>
          </a:prstGeom>
        </p:spPr>
        <p:txBody>
          <a:bodyPr wrap="square">
            <a:spAutoFit/>
          </a:bodyPr>
          <a:lstStyle/>
          <a:p>
            <a:pPr algn="ctr"/>
            <a:r>
              <a:rPr lang="en-GB" dirty="0">
                <a:hlinkClick r:id="" action="ppaction://noaction"/>
              </a:rPr>
              <a:t>https://www.bbc.com/bitesize/clips/zjyb9j6</a:t>
            </a:r>
            <a:endParaRPr lang="en-GB" dirty="0"/>
          </a:p>
        </p:txBody>
      </p:sp>
      <p:sp>
        <p:nvSpPr>
          <p:cNvPr id="5" name="TextBox 4"/>
          <p:cNvSpPr txBox="1"/>
          <p:nvPr/>
        </p:nvSpPr>
        <p:spPr>
          <a:xfrm>
            <a:off x="651157" y="4853815"/>
            <a:ext cx="7797264" cy="1661993"/>
          </a:xfrm>
          <a:prstGeom prst="rect">
            <a:avLst/>
          </a:prstGeom>
          <a:solidFill>
            <a:srgbClr val="FFFF00"/>
          </a:solidFill>
        </p:spPr>
        <p:txBody>
          <a:bodyPr wrap="square" rtlCol="0">
            <a:spAutoFit/>
          </a:bodyPr>
          <a:lstStyle/>
          <a:p>
            <a:pPr algn="ctr"/>
            <a:r>
              <a:rPr lang="en-GB" sz="1400" b="1" dirty="0" smtClean="0"/>
              <a:t>Activity 2 – Practical </a:t>
            </a:r>
          </a:p>
          <a:p>
            <a:r>
              <a:rPr lang="en-GB" sz="1400" dirty="0" smtClean="0"/>
              <a:t>- Use a piece of ribbon or anything similar at home and ask an adult to tell you to turn it either clockwise or anti-clockwise (look at the posters for help).  </a:t>
            </a:r>
          </a:p>
          <a:p>
            <a:r>
              <a:rPr lang="en-GB" sz="1400" dirty="0" smtClean="0"/>
              <a:t>- You could make a paper aeroplane and do the same. </a:t>
            </a:r>
          </a:p>
          <a:p>
            <a:r>
              <a:rPr lang="en-GB" sz="1400" dirty="0" smtClean="0"/>
              <a:t>-What other objects turn? Can you find any in your house/garden? Do they only turn in one direction? (toy steering wheels, hula hooping, taps, volume controls </a:t>
            </a:r>
            <a:r>
              <a:rPr lang="en-GB" sz="1400" dirty="0" err="1" smtClean="0"/>
              <a:t>etc</a:t>
            </a:r>
            <a:r>
              <a:rPr lang="en-GB" sz="1400" dirty="0" smtClean="0"/>
              <a:t>)</a:t>
            </a:r>
          </a:p>
          <a:p>
            <a:endParaRPr lang="en-GB" dirty="0"/>
          </a:p>
        </p:txBody>
      </p:sp>
    </p:spTree>
    <p:extLst>
      <p:ext uri="{BB962C8B-B14F-4D97-AF65-F5344CB8AC3E}">
        <p14:creationId xmlns:p14="http://schemas.microsoft.com/office/powerpoint/2010/main" val="3697936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721147" y="1235144"/>
            <a:ext cx="3155109" cy="5355312"/>
          </a:xfrm>
          <a:prstGeom prst="rect">
            <a:avLst/>
          </a:prstGeom>
          <a:solidFill>
            <a:srgbClr val="CCCCFF"/>
          </a:solidFill>
        </p:spPr>
        <p:txBody>
          <a:bodyPr wrap="square" rtlCol="0">
            <a:spAutoFit/>
          </a:bodyPr>
          <a:lstStyle/>
          <a:p>
            <a:pPr algn="ctr"/>
            <a:r>
              <a:rPr lang="en-GB" sz="1600" b="1" dirty="0" smtClean="0"/>
              <a:t>Anti-Clockwise</a:t>
            </a:r>
            <a:r>
              <a:rPr lang="en-GB" dirty="0" smtClean="0"/>
              <a:t> </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4" name="TextBox 3"/>
          <p:cNvSpPr txBox="1"/>
          <p:nvPr/>
        </p:nvSpPr>
        <p:spPr>
          <a:xfrm>
            <a:off x="553774" y="1235144"/>
            <a:ext cx="3134550" cy="5355312"/>
          </a:xfrm>
          <a:prstGeom prst="rect">
            <a:avLst/>
          </a:prstGeom>
          <a:solidFill>
            <a:srgbClr val="CCFFFF"/>
          </a:solidFill>
        </p:spPr>
        <p:txBody>
          <a:bodyPr wrap="square" rtlCol="0">
            <a:spAutoFit/>
          </a:bodyPr>
          <a:lstStyle/>
          <a:p>
            <a:pPr algn="ctr"/>
            <a:r>
              <a:rPr lang="en-GB" sz="1600" b="1" dirty="0" smtClean="0"/>
              <a:t>Clockwise</a:t>
            </a:r>
            <a:r>
              <a:rPr lang="en-GB" dirty="0" smtClean="0"/>
              <a:t> </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2" name="Title 1"/>
          <p:cNvSpPr>
            <a:spLocks noGrp="1"/>
          </p:cNvSpPr>
          <p:nvPr>
            <p:ph type="title"/>
          </p:nvPr>
        </p:nvSpPr>
        <p:spPr>
          <a:xfrm>
            <a:off x="395536" y="0"/>
            <a:ext cx="7344816" cy="1143000"/>
          </a:xfrm>
        </p:spPr>
        <p:txBody>
          <a:bodyPr>
            <a:normAutofit/>
          </a:bodyPr>
          <a:lstStyle/>
          <a:p>
            <a:r>
              <a:rPr lang="en-GB" sz="3200" dirty="0" smtClean="0">
                <a:solidFill>
                  <a:srgbClr val="0070C0"/>
                </a:solidFill>
              </a:rPr>
              <a:t>Lesson 2 – Describing turns   </a:t>
            </a:r>
            <a:endParaRPr lang="en-GB" sz="3200" dirty="0">
              <a:solidFill>
                <a:srgbClr val="0070C0"/>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30" t="6250" r="18593" b="9049"/>
          <a:stretch/>
        </p:blipFill>
        <p:spPr bwMode="auto">
          <a:xfrm>
            <a:off x="626883" y="1572117"/>
            <a:ext cx="2988332" cy="231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4" t="8722" r="16644" b="10681"/>
          <a:stretch/>
        </p:blipFill>
        <p:spPr bwMode="auto">
          <a:xfrm>
            <a:off x="3823313" y="1701012"/>
            <a:ext cx="2998904" cy="205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27" t="6483" r="18323" b="9188"/>
          <a:stretch/>
        </p:blipFill>
        <p:spPr bwMode="auto">
          <a:xfrm>
            <a:off x="610459" y="4089576"/>
            <a:ext cx="3004756" cy="241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62" t="7602" r="17378" b="11986"/>
          <a:stretch/>
        </p:blipFill>
        <p:spPr bwMode="auto">
          <a:xfrm>
            <a:off x="3801091" y="4084663"/>
            <a:ext cx="2995219" cy="213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82337" y="1004311"/>
            <a:ext cx="2160240" cy="6001643"/>
          </a:xfrm>
          <a:prstGeom prst="rect">
            <a:avLst/>
          </a:prstGeom>
          <a:solidFill>
            <a:srgbClr val="FFFF00"/>
          </a:solidFill>
        </p:spPr>
        <p:txBody>
          <a:bodyPr wrap="square" rtlCol="0">
            <a:spAutoFit/>
          </a:bodyPr>
          <a:lstStyle/>
          <a:p>
            <a:pPr algn="ctr"/>
            <a:r>
              <a:rPr lang="en-GB" sz="1200" b="1" dirty="0" smtClean="0"/>
              <a:t>Activity 1</a:t>
            </a:r>
          </a:p>
          <a:p>
            <a:pPr algn="ctr"/>
            <a:r>
              <a:rPr lang="en-GB" sz="1200" dirty="0" smtClean="0"/>
              <a:t>Make a little character of your choice and cut it out.</a:t>
            </a:r>
          </a:p>
          <a:p>
            <a:pPr algn="ctr"/>
            <a:r>
              <a:rPr lang="en-GB" sz="1200" dirty="0" smtClean="0"/>
              <a:t> I chose Where’s Wally! </a:t>
            </a:r>
          </a:p>
          <a:p>
            <a:pPr marL="342900" indent="-342900" algn="ctr">
              <a:buAutoNum type="arabicPeriod"/>
            </a:pPr>
            <a:endParaRPr lang="en-GB" sz="1200" dirty="0" smtClean="0"/>
          </a:p>
          <a:p>
            <a:pPr marL="342900" indent="-342900" algn="ctr">
              <a:buAutoNum type="arabicPeriod"/>
            </a:pPr>
            <a:endParaRPr lang="en-GB" sz="1200" dirty="0"/>
          </a:p>
          <a:p>
            <a:pPr marL="342900" indent="-342900" algn="ctr">
              <a:buAutoNum type="arabicPeriod"/>
            </a:pPr>
            <a:endParaRPr lang="en-GB" sz="1200" dirty="0" smtClean="0"/>
          </a:p>
          <a:p>
            <a:pPr marL="342900" indent="-342900" algn="ctr">
              <a:buAutoNum type="arabicPeriod"/>
            </a:pPr>
            <a:endParaRPr lang="en-GB" sz="1200" dirty="0" smtClean="0"/>
          </a:p>
          <a:p>
            <a:pPr marL="342900" indent="-342900" algn="ctr">
              <a:buAutoNum type="arabicPeriod"/>
            </a:pPr>
            <a:endParaRPr lang="en-GB" sz="1200" dirty="0"/>
          </a:p>
          <a:p>
            <a:pPr marL="342900" indent="-342900" algn="ctr">
              <a:buAutoNum type="arabicPeriod"/>
            </a:pPr>
            <a:endParaRPr lang="en-GB" sz="1200" dirty="0" smtClean="0"/>
          </a:p>
          <a:p>
            <a:pPr marL="342900" indent="-342900" algn="ctr">
              <a:buAutoNum type="arabicPeriod"/>
            </a:pPr>
            <a:endParaRPr lang="en-GB" sz="1200" dirty="0"/>
          </a:p>
          <a:p>
            <a:pPr marL="342900" indent="-342900" algn="ctr">
              <a:buAutoNum type="arabicPeriod"/>
            </a:pPr>
            <a:endParaRPr lang="en-GB" sz="1200" dirty="0" smtClean="0"/>
          </a:p>
          <a:p>
            <a:pPr marL="342900" indent="-342900" algn="ctr">
              <a:buAutoNum type="arabicPeriod"/>
            </a:pPr>
            <a:endParaRPr lang="en-GB" sz="1200" dirty="0"/>
          </a:p>
          <a:p>
            <a:pPr algn="ctr"/>
            <a:endParaRPr lang="en-GB" sz="1200" dirty="0"/>
          </a:p>
          <a:p>
            <a:pPr algn="ctr"/>
            <a:r>
              <a:rPr lang="en-GB" sz="1200" dirty="0" smtClean="0"/>
              <a:t>Return </a:t>
            </a:r>
            <a:r>
              <a:rPr lang="en-GB" sz="1200" dirty="0"/>
              <a:t>your character back to the starting position each time you have </a:t>
            </a:r>
            <a:r>
              <a:rPr lang="en-GB" sz="1200" dirty="0" smtClean="0"/>
              <a:t>made a turn.</a:t>
            </a:r>
            <a:endParaRPr lang="en-GB" sz="1200" dirty="0"/>
          </a:p>
          <a:p>
            <a:r>
              <a:rPr lang="en-GB" sz="1200" b="1" dirty="0" smtClean="0"/>
              <a:t>Turn your character:</a:t>
            </a:r>
            <a:r>
              <a:rPr lang="en-GB" sz="1200" dirty="0" smtClean="0"/>
              <a:t> </a:t>
            </a:r>
          </a:p>
          <a:p>
            <a:r>
              <a:rPr lang="en-GB" sz="1200" dirty="0" smtClean="0"/>
              <a:t>A quarter turn clockwise. </a:t>
            </a:r>
          </a:p>
          <a:p>
            <a:endParaRPr lang="en-GB" sz="1200" dirty="0" smtClean="0"/>
          </a:p>
          <a:p>
            <a:r>
              <a:rPr lang="en-GB" sz="1200" dirty="0" smtClean="0"/>
              <a:t>A half turn clockwise.</a:t>
            </a:r>
          </a:p>
          <a:p>
            <a:endParaRPr lang="en-GB" sz="1200" dirty="0" smtClean="0"/>
          </a:p>
          <a:p>
            <a:r>
              <a:rPr lang="en-GB" sz="1200" dirty="0" smtClean="0"/>
              <a:t>A quarter turn anti-clockwise.</a:t>
            </a:r>
          </a:p>
          <a:p>
            <a:endParaRPr lang="en-GB" sz="1200" dirty="0" smtClean="0"/>
          </a:p>
          <a:p>
            <a:r>
              <a:rPr lang="en-GB" sz="1200" dirty="0" smtClean="0"/>
              <a:t>A half turn anti-clockwise. </a:t>
            </a:r>
          </a:p>
          <a:p>
            <a:endParaRPr lang="en-GB" sz="1200" dirty="0" smtClean="0"/>
          </a:p>
          <a:p>
            <a:r>
              <a:rPr lang="en-GB" sz="1200" dirty="0" smtClean="0"/>
              <a:t>*Keep your character, you’ll need it for the next lesson! </a:t>
            </a:r>
          </a:p>
        </p:txBody>
      </p:sp>
      <p:pic>
        <p:nvPicPr>
          <p:cNvPr id="2055" name="Picture 7" descr="Where's Wally? Lifesize Cardboard Cutout / Standee / Stand U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96"/>
          <a:stretch/>
        </p:blipFill>
        <p:spPr bwMode="auto">
          <a:xfrm>
            <a:off x="7599059" y="1965801"/>
            <a:ext cx="659766" cy="152745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5652120" y="116632"/>
            <a:ext cx="3291832" cy="792088"/>
          </a:xfrm>
          <a:prstGeom prst="wedgeRoundRectCallout">
            <a:avLst>
              <a:gd name="adj1" fmla="val -55185"/>
              <a:gd name="adj2" fmla="val 9179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Look carefully at how the objects have turned. </a:t>
            </a:r>
            <a:endParaRPr lang="en-GB" dirty="0">
              <a:solidFill>
                <a:schemeClr val="tx1"/>
              </a:solidFill>
            </a:endParaRPr>
          </a:p>
        </p:txBody>
      </p:sp>
    </p:spTree>
    <p:extLst>
      <p:ext uri="{BB962C8B-B14F-4D97-AF65-F5344CB8AC3E}">
        <p14:creationId xmlns:p14="http://schemas.microsoft.com/office/powerpoint/2010/main" val="733607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7024744" cy="1143000"/>
          </a:xfrm>
        </p:spPr>
        <p:txBody>
          <a:bodyPr/>
          <a:lstStyle/>
          <a:p>
            <a:r>
              <a:rPr lang="en-GB" dirty="0" smtClean="0">
                <a:solidFill>
                  <a:srgbClr val="0070C0"/>
                </a:solidFill>
              </a:rPr>
              <a:t>Lesson 2 </a:t>
            </a:r>
            <a:r>
              <a:rPr lang="en-GB" dirty="0" err="1" smtClean="0">
                <a:solidFill>
                  <a:srgbClr val="0070C0"/>
                </a:solidFill>
              </a:rPr>
              <a:t>cont</a:t>
            </a:r>
            <a:r>
              <a:rPr lang="en-GB" dirty="0" smtClean="0">
                <a:solidFill>
                  <a:srgbClr val="0070C0"/>
                </a:solidFill>
              </a:rPr>
              <a:t>’</a:t>
            </a:r>
            <a:endParaRPr lang="en-GB" dirty="0">
              <a:solidFill>
                <a:srgbClr val="0070C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95" t="18345" r="29722" b="7467"/>
          <a:stretch/>
        </p:blipFill>
        <p:spPr bwMode="auto">
          <a:xfrm>
            <a:off x="1115616" y="1700808"/>
            <a:ext cx="6651824" cy="480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6640" y="945187"/>
            <a:ext cx="7965800" cy="738664"/>
          </a:xfrm>
          <a:prstGeom prst="rect">
            <a:avLst/>
          </a:prstGeom>
          <a:solidFill>
            <a:srgbClr val="FFFF00"/>
          </a:solidFill>
        </p:spPr>
        <p:txBody>
          <a:bodyPr wrap="square" rtlCol="0">
            <a:spAutoFit/>
          </a:bodyPr>
          <a:lstStyle/>
          <a:p>
            <a:pPr algn="ctr"/>
            <a:r>
              <a:rPr lang="en-GB" sz="1400" b="1" dirty="0" smtClean="0"/>
              <a:t>Activity 2 </a:t>
            </a:r>
          </a:p>
          <a:p>
            <a:pPr algn="ctr"/>
            <a:r>
              <a:rPr lang="en-GB" sz="1400" dirty="0" smtClean="0"/>
              <a:t>Don’t worry if you don’t have a printer, you could draw the shapes and then write a sentence to describe how the shape has turned or talk about it with an adult. </a:t>
            </a:r>
            <a:endParaRPr lang="en-GB" dirty="0"/>
          </a:p>
        </p:txBody>
      </p:sp>
    </p:spTree>
    <p:extLst>
      <p:ext uri="{BB962C8B-B14F-4D97-AF65-F5344CB8AC3E}">
        <p14:creationId xmlns:p14="http://schemas.microsoft.com/office/powerpoint/2010/main" val="1360989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3968" y="-32486"/>
            <a:ext cx="4248472" cy="1949318"/>
          </a:xfrm>
          <a:prstGeom prst="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11560" y="-8020"/>
            <a:ext cx="7024744" cy="1143000"/>
          </a:xfrm>
        </p:spPr>
        <p:txBody>
          <a:bodyPr/>
          <a:lstStyle/>
          <a:p>
            <a:r>
              <a:rPr lang="en-GB" dirty="0" smtClean="0">
                <a:solidFill>
                  <a:srgbClr val="0070C0"/>
                </a:solidFill>
              </a:rPr>
              <a:t>Lesson 3</a:t>
            </a:r>
            <a:endParaRPr lang="en-GB" dirty="0">
              <a:solidFill>
                <a:srgbClr val="0070C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78" t="15408" r="38393" b="12337"/>
          <a:stretch/>
        </p:blipFill>
        <p:spPr bwMode="auto">
          <a:xfrm>
            <a:off x="612606" y="2062936"/>
            <a:ext cx="1925384" cy="198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529" t="28685" r="30998" b="27846"/>
          <a:stretch/>
        </p:blipFill>
        <p:spPr bwMode="auto">
          <a:xfrm>
            <a:off x="6660232" y="2107682"/>
            <a:ext cx="1958027" cy="203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343" t="44543" r="33217" b="24300"/>
          <a:stretch/>
        </p:blipFill>
        <p:spPr bwMode="auto">
          <a:xfrm>
            <a:off x="4499992" y="64417"/>
            <a:ext cx="3816424" cy="169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1247419"/>
            <a:ext cx="3528392" cy="553998"/>
          </a:xfrm>
          <a:prstGeom prst="rect">
            <a:avLst/>
          </a:prstGeom>
          <a:solidFill>
            <a:srgbClr val="FFFF00"/>
          </a:solidFill>
        </p:spPr>
        <p:txBody>
          <a:bodyPr wrap="square" rtlCol="0">
            <a:spAutoFit/>
          </a:bodyPr>
          <a:lstStyle/>
          <a:p>
            <a:pPr algn="ctr"/>
            <a:r>
              <a:rPr lang="en-GB" sz="1500" dirty="0" smtClean="0"/>
              <a:t>1. Look at the circles below and think back to our work on fractions. </a:t>
            </a:r>
            <a:endParaRPr lang="en-GB" sz="1500" dirty="0"/>
          </a:p>
        </p:txBody>
      </p:sp>
      <p:sp>
        <p:nvSpPr>
          <p:cNvPr id="9" name="TextBox 8"/>
          <p:cNvSpPr txBox="1"/>
          <p:nvPr/>
        </p:nvSpPr>
        <p:spPr>
          <a:xfrm>
            <a:off x="5101824" y="2107682"/>
            <a:ext cx="1472587" cy="1708160"/>
          </a:xfrm>
          <a:prstGeom prst="rect">
            <a:avLst/>
          </a:prstGeom>
          <a:solidFill>
            <a:srgbClr val="FFFF00"/>
          </a:solidFill>
        </p:spPr>
        <p:txBody>
          <a:bodyPr wrap="square" rtlCol="0">
            <a:spAutoFit/>
          </a:bodyPr>
          <a:lstStyle/>
          <a:p>
            <a:pPr algn="ctr"/>
            <a:r>
              <a:rPr lang="en-GB" sz="1500" dirty="0" smtClean="0"/>
              <a:t>2. Now look at the clock or a clock in your house and imagine it split into 4 quarters/half.</a:t>
            </a:r>
            <a:endParaRPr lang="en-GB" sz="1500" dirty="0"/>
          </a:p>
        </p:txBody>
      </p:sp>
      <p:sp>
        <p:nvSpPr>
          <p:cNvPr id="10" name="TextBox 9"/>
          <p:cNvSpPr txBox="1"/>
          <p:nvPr/>
        </p:nvSpPr>
        <p:spPr>
          <a:xfrm>
            <a:off x="676030" y="4378142"/>
            <a:ext cx="7704856" cy="323165"/>
          </a:xfrm>
          <a:prstGeom prst="rect">
            <a:avLst/>
          </a:prstGeom>
          <a:solidFill>
            <a:srgbClr val="FFFF00"/>
          </a:solidFill>
        </p:spPr>
        <p:txBody>
          <a:bodyPr wrap="square" rtlCol="0">
            <a:spAutoFit/>
          </a:bodyPr>
          <a:lstStyle/>
          <a:p>
            <a:pPr algn="ctr"/>
            <a:r>
              <a:rPr lang="en-GB" sz="1500" dirty="0" smtClean="0"/>
              <a:t>3. Describe with an adult how the clock hands have moved below. </a:t>
            </a:r>
            <a:endParaRPr lang="en-GB" sz="1500" dirty="0"/>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784637"/>
            <a:ext cx="3058729" cy="171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8789" y="4803035"/>
            <a:ext cx="3026005" cy="170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19" t="16058" r="33604" b="7836"/>
          <a:stretch/>
        </p:blipFill>
        <p:spPr bwMode="auto">
          <a:xfrm>
            <a:off x="2621548" y="2092582"/>
            <a:ext cx="2328084" cy="195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7838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7"/>
            <a:ext cx="7024744" cy="1143000"/>
          </a:xfrm>
        </p:spPr>
        <p:txBody>
          <a:bodyPr/>
          <a:lstStyle/>
          <a:p>
            <a:r>
              <a:rPr lang="en-GB" dirty="0" smtClean="0">
                <a:solidFill>
                  <a:srgbClr val="00B0F0"/>
                </a:solidFill>
              </a:rPr>
              <a:t>Lesson 3 </a:t>
            </a:r>
            <a:r>
              <a:rPr lang="en-GB" dirty="0" err="1" smtClean="0">
                <a:solidFill>
                  <a:srgbClr val="00B0F0"/>
                </a:solidFill>
              </a:rPr>
              <a:t>cont</a:t>
            </a:r>
            <a:r>
              <a:rPr lang="en-GB" dirty="0" smtClean="0">
                <a:solidFill>
                  <a:srgbClr val="00B0F0"/>
                </a:solidFill>
              </a:rPr>
              <a:t>’</a:t>
            </a:r>
            <a:endParaRPr lang="en-GB" dirty="0">
              <a:solidFill>
                <a:srgbClr val="00B0F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33" t="17537" r="22065" b="6250"/>
          <a:stretch/>
        </p:blipFill>
        <p:spPr bwMode="auto">
          <a:xfrm>
            <a:off x="899592" y="2002149"/>
            <a:ext cx="7416824" cy="448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511" y="1124744"/>
            <a:ext cx="8136904" cy="861774"/>
          </a:xfrm>
          <a:prstGeom prst="rect">
            <a:avLst/>
          </a:prstGeom>
          <a:solidFill>
            <a:srgbClr val="FFFF00"/>
          </a:solidFill>
        </p:spPr>
        <p:txBody>
          <a:bodyPr wrap="square" rtlCol="0">
            <a:spAutoFit/>
          </a:bodyPr>
          <a:lstStyle/>
          <a:p>
            <a:pPr algn="ctr"/>
            <a:r>
              <a:rPr lang="en-GB" b="1" dirty="0" smtClean="0"/>
              <a:t>Activity</a:t>
            </a:r>
          </a:p>
          <a:p>
            <a:pPr algn="ctr"/>
            <a:r>
              <a:rPr lang="en-GB" sz="1600" dirty="0" smtClean="0"/>
              <a:t>Look at the pictures of the clocks before and after.  Write a sentence to describe how the clock hands have moved or tell an adult. The key words are below. </a:t>
            </a:r>
            <a:endParaRPr lang="en-GB" dirty="0"/>
          </a:p>
        </p:txBody>
      </p:sp>
    </p:spTree>
    <p:extLst>
      <p:ext uri="{BB962C8B-B14F-4D97-AF65-F5344CB8AC3E}">
        <p14:creationId xmlns:p14="http://schemas.microsoft.com/office/powerpoint/2010/main" val="18432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0307" y="-99392"/>
            <a:ext cx="8676456" cy="1143000"/>
          </a:xfrm>
        </p:spPr>
        <p:txBody>
          <a:bodyPr>
            <a:noAutofit/>
          </a:bodyPr>
          <a:lstStyle/>
          <a:p>
            <a:r>
              <a:rPr lang="en-GB" sz="3200" dirty="0" smtClean="0">
                <a:solidFill>
                  <a:srgbClr val="0070C0"/>
                </a:solidFill>
              </a:rPr>
              <a:t>Lesson </a:t>
            </a:r>
            <a:r>
              <a:rPr lang="en-GB" sz="3200" dirty="0">
                <a:solidFill>
                  <a:srgbClr val="0070C0"/>
                </a:solidFill>
              </a:rPr>
              <a:t>4</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80" t="26493" r="52484" b="30411"/>
          <a:stretch/>
        </p:blipFill>
        <p:spPr bwMode="auto">
          <a:xfrm>
            <a:off x="4756958" y="1153470"/>
            <a:ext cx="3975781" cy="234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1295574"/>
            <a:ext cx="3785484" cy="2031325"/>
          </a:xfrm>
          <a:prstGeom prst="rect">
            <a:avLst/>
          </a:prstGeom>
          <a:solidFill>
            <a:srgbClr val="FFFF00"/>
          </a:solidFill>
        </p:spPr>
        <p:txBody>
          <a:bodyPr wrap="square" rtlCol="0">
            <a:spAutoFit/>
          </a:bodyPr>
          <a:lstStyle/>
          <a:p>
            <a:pPr algn="ctr"/>
            <a:r>
              <a:rPr lang="en-GB" b="1" dirty="0" smtClean="0"/>
              <a:t>Activity </a:t>
            </a:r>
          </a:p>
          <a:p>
            <a:r>
              <a:rPr lang="en-GB" dirty="0" smtClean="0"/>
              <a:t>Choose an instruction card and move your character to show this. </a:t>
            </a:r>
          </a:p>
          <a:p>
            <a:endParaRPr lang="en-GB" dirty="0" smtClean="0"/>
          </a:p>
          <a:p>
            <a:r>
              <a:rPr lang="en-GB" dirty="0" smtClean="0"/>
              <a:t>Draw a table like the one below to show your results. </a:t>
            </a:r>
          </a:p>
        </p:txBody>
      </p:sp>
      <p:graphicFrame>
        <p:nvGraphicFramePr>
          <p:cNvPr id="6" name="Table 5"/>
          <p:cNvGraphicFramePr>
            <a:graphicFrameLocks noGrp="1"/>
          </p:cNvGraphicFramePr>
          <p:nvPr>
            <p:extLst>
              <p:ext uri="{D42A27DB-BD31-4B8C-83A1-F6EECF244321}">
                <p14:modId xmlns:p14="http://schemas.microsoft.com/office/powerpoint/2010/main" val="2896747674"/>
              </p:ext>
            </p:extLst>
          </p:nvPr>
        </p:nvGraphicFramePr>
        <p:xfrm>
          <a:off x="755576" y="3698347"/>
          <a:ext cx="6702534" cy="2412856"/>
        </p:xfrm>
        <a:graphic>
          <a:graphicData uri="http://schemas.openxmlformats.org/drawingml/2006/table">
            <a:tbl>
              <a:tblPr firstRow="1" bandRow="1">
                <a:tableStyleId>{5940675A-B579-460E-94D1-54222C63F5DA}</a:tableStyleId>
              </a:tblPr>
              <a:tblGrid>
                <a:gridCol w="2234178"/>
                <a:gridCol w="2234178"/>
                <a:gridCol w="2234178"/>
              </a:tblGrid>
              <a:tr h="612068">
                <a:tc>
                  <a:txBody>
                    <a:bodyPr/>
                    <a:lstStyle/>
                    <a:p>
                      <a:pPr algn="ctr"/>
                      <a:r>
                        <a:rPr lang="en-GB" dirty="0" smtClean="0"/>
                        <a:t>Start</a:t>
                      </a:r>
                      <a:r>
                        <a:rPr lang="en-GB" baseline="0" dirty="0" smtClean="0"/>
                        <a:t> position </a:t>
                      </a:r>
                      <a:endParaRPr lang="en-GB" dirty="0"/>
                    </a:p>
                  </a:txBody>
                  <a:tcPr/>
                </a:tc>
                <a:tc>
                  <a:txBody>
                    <a:bodyPr/>
                    <a:lstStyle/>
                    <a:p>
                      <a:pPr algn="ctr"/>
                      <a:r>
                        <a:rPr lang="en-GB" dirty="0" smtClean="0"/>
                        <a:t>Instructions</a:t>
                      </a:r>
                      <a:endParaRPr lang="en-GB" dirty="0"/>
                    </a:p>
                  </a:txBody>
                  <a:tcPr/>
                </a:tc>
                <a:tc>
                  <a:txBody>
                    <a:bodyPr/>
                    <a:lstStyle/>
                    <a:p>
                      <a:pPr algn="ctr"/>
                      <a:r>
                        <a:rPr lang="en-GB" dirty="0" smtClean="0"/>
                        <a:t>End</a:t>
                      </a:r>
                      <a:r>
                        <a:rPr lang="en-GB" baseline="0" dirty="0" smtClean="0"/>
                        <a:t> position </a:t>
                      </a:r>
                      <a:endParaRPr lang="en-GB" dirty="0"/>
                    </a:p>
                  </a:txBody>
                  <a:tcPr/>
                </a:tc>
              </a:tr>
              <a:tr h="612068">
                <a:tc>
                  <a:txBody>
                    <a:bodyPr/>
                    <a:lstStyle/>
                    <a:p>
                      <a:endParaRPr lang="en-GB" dirty="0" smtClean="0"/>
                    </a:p>
                    <a:p>
                      <a:endParaRPr lang="en-GB" dirty="0" smtClean="0"/>
                    </a:p>
                    <a:p>
                      <a:endParaRPr lang="en-GB" dirty="0" smtClean="0"/>
                    </a:p>
                    <a:p>
                      <a:endParaRPr lang="en-GB" dirty="0"/>
                    </a:p>
                  </a:txBody>
                  <a:tcPr/>
                </a:tc>
                <a:tc>
                  <a:txBody>
                    <a:bodyPr/>
                    <a:lstStyle/>
                    <a:p>
                      <a:r>
                        <a:rPr lang="en-GB" dirty="0" smtClean="0"/>
                        <a:t>Turn a quarter turn</a:t>
                      </a:r>
                      <a:r>
                        <a:rPr lang="en-GB" baseline="0" dirty="0" smtClean="0"/>
                        <a:t> clockwise.</a:t>
                      </a:r>
                      <a:endParaRPr lang="en-GB" dirty="0"/>
                    </a:p>
                  </a:txBody>
                  <a:tcPr/>
                </a:tc>
                <a:tc>
                  <a:txBody>
                    <a:bodyPr/>
                    <a:lstStyle/>
                    <a:p>
                      <a:endParaRPr lang="en-GB" dirty="0"/>
                    </a:p>
                  </a:txBody>
                  <a:tcPr/>
                </a:tc>
              </a:tr>
              <a:tr h="612068">
                <a:tc>
                  <a:txBody>
                    <a:bodyPr/>
                    <a:lstStyle/>
                    <a:p>
                      <a:endParaRPr lang="en-GB" dirty="0"/>
                    </a:p>
                  </a:txBody>
                  <a:tcPr/>
                </a:tc>
                <a:tc>
                  <a:txBody>
                    <a:bodyPr/>
                    <a:lstStyle/>
                    <a:p>
                      <a:endParaRPr lang="en-GB"/>
                    </a:p>
                  </a:txBody>
                  <a:tcPr/>
                </a:tc>
                <a:tc>
                  <a:txBody>
                    <a:bodyPr/>
                    <a:lstStyle/>
                    <a:p>
                      <a:endParaRPr lang="en-GB" dirty="0"/>
                    </a:p>
                  </a:txBody>
                  <a:tcPr/>
                </a:tc>
              </a:tr>
            </a:tbl>
          </a:graphicData>
        </a:graphic>
      </p:graphicFrame>
      <p:pic>
        <p:nvPicPr>
          <p:cNvPr id="20" name="Picture 7" descr="Where's Wally? Lifesize Cardboard Cutout / Standee / Stand U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96"/>
          <a:stretch/>
        </p:blipFill>
        <p:spPr bwMode="auto">
          <a:xfrm>
            <a:off x="1719672" y="4387260"/>
            <a:ext cx="424330" cy="9823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Where's Wally? Lifesize Cardboard Cutout / Standee / Stand U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96"/>
          <a:stretch/>
        </p:blipFill>
        <p:spPr bwMode="auto">
          <a:xfrm rot="5400000">
            <a:off x="6219179" y="4343216"/>
            <a:ext cx="424330" cy="982384"/>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067944" y="1391107"/>
            <a:ext cx="689014" cy="259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5364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82" y="-97840"/>
            <a:ext cx="7024744" cy="1143000"/>
          </a:xfrm>
        </p:spPr>
        <p:txBody>
          <a:bodyPr/>
          <a:lstStyle/>
          <a:p>
            <a:r>
              <a:rPr lang="en-GB" dirty="0" smtClean="0">
                <a:solidFill>
                  <a:srgbClr val="0070C0"/>
                </a:solidFill>
              </a:rPr>
              <a:t>Lesson 5</a:t>
            </a:r>
            <a:endParaRPr lang="en-GB" dirty="0">
              <a:solidFill>
                <a:srgbClr val="0070C0"/>
              </a:solidFill>
            </a:endParaRPr>
          </a:p>
        </p:txBody>
      </p:sp>
      <p:sp>
        <p:nvSpPr>
          <p:cNvPr id="4" name="Rectangle 3"/>
          <p:cNvSpPr/>
          <p:nvPr/>
        </p:nvSpPr>
        <p:spPr>
          <a:xfrm>
            <a:off x="507586" y="1068356"/>
            <a:ext cx="7160758" cy="1077218"/>
          </a:xfrm>
          <a:prstGeom prst="rect">
            <a:avLst/>
          </a:prstGeom>
        </p:spPr>
        <p:txBody>
          <a:bodyPr wrap="square">
            <a:spAutoFit/>
          </a:bodyPr>
          <a:lstStyle/>
          <a:p>
            <a:r>
              <a:rPr lang="en-GB" sz="1600" b="1" dirty="0" smtClean="0"/>
              <a:t>Wally needs your help! </a:t>
            </a:r>
          </a:p>
          <a:p>
            <a:r>
              <a:rPr lang="en-GB" sz="1600" dirty="0" smtClean="0"/>
              <a:t>Wally </a:t>
            </a:r>
            <a:r>
              <a:rPr lang="en-GB" sz="1600" dirty="0"/>
              <a:t>is quite forgetful </a:t>
            </a:r>
            <a:r>
              <a:rPr lang="en-GB" sz="1600" dirty="0" smtClean="0"/>
              <a:t>and often loses </a:t>
            </a:r>
            <a:r>
              <a:rPr lang="en-GB" sz="1600" dirty="0"/>
              <a:t>his (and his friends) </a:t>
            </a:r>
            <a:r>
              <a:rPr lang="en-GB" sz="1600" dirty="0" smtClean="0"/>
              <a:t>things and he needs your help </a:t>
            </a:r>
            <a:r>
              <a:rPr lang="en-GB" sz="1600" dirty="0"/>
              <a:t>to describe where his things are so he can find them. </a:t>
            </a:r>
          </a:p>
        </p:txBody>
      </p:sp>
      <p:sp>
        <p:nvSpPr>
          <p:cNvPr id="5" name="Rectangle 4"/>
          <p:cNvSpPr/>
          <p:nvPr/>
        </p:nvSpPr>
        <p:spPr>
          <a:xfrm>
            <a:off x="611560" y="2272046"/>
            <a:ext cx="6552728" cy="2308324"/>
          </a:xfrm>
          <a:prstGeom prst="rect">
            <a:avLst/>
          </a:prstGeom>
          <a:ln w="38100">
            <a:solidFill>
              <a:srgbClr val="00B0F0"/>
            </a:solidFill>
          </a:ln>
        </p:spPr>
        <p:txBody>
          <a:bodyPr wrap="square">
            <a:spAutoFit/>
          </a:bodyPr>
          <a:lstStyle/>
          <a:p>
            <a:r>
              <a:rPr lang="en-GB" sz="1600" i="1" dirty="0" smtClean="0">
                <a:solidFill>
                  <a:srgbClr val="FF0000"/>
                </a:solidFill>
              </a:rPr>
              <a:t>Can you  </a:t>
            </a:r>
            <a:r>
              <a:rPr lang="en-GB" sz="1600" i="1" dirty="0">
                <a:solidFill>
                  <a:srgbClr val="FF0000"/>
                </a:solidFill>
              </a:rPr>
              <a:t>think of any words </a:t>
            </a:r>
            <a:r>
              <a:rPr lang="en-GB" sz="1600" i="1" dirty="0" smtClean="0">
                <a:solidFill>
                  <a:srgbClr val="FF0000"/>
                </a:solidFill>
              </a:rPr>
              <a:t>that you could use to </a:t>
            </a:r>
            <a:r>
              <a:rPr lang="en-GB" sz="1600" i="1" dirty="0">
                <a:solidFill>
                  <a:srgbClr val="FF0000"/>
                </a:solidFill>
              </a:rPr>
              <a:t>direct </a:t>
            </a:r>
            <a:r>
              <a:rPr lang="en-GB" sz="1600" i="1" dirty="0" smtClean="0">
                <a:solidFill>
                  <a:srgbClr val="FF0000"/>
                </a:solidFill>
              </a:rPr>
              <a:t>Wally?</a:t>
            </a:r>
          </a:p>
          <a:p>
            <a:r>
              <a:rPr lang="en-GB" sz="1600" dirty="0" smtClean="0">
                <a:solidFill>
                  <a:srgbClr val="FF0000"/>
                </a:solidFill>
              </a:rPr>
              <a:t> </a:t>
            </a:r>
            <a:r>
              <a:rPr lang="en-GB" sz="1600" i="1" dirty="0" smtClean="0">
                <a:solidFill>
                  <a:srgbClr val="FF0000"/>
                </a:solidFill>
              </a:rPr>
              <a:t>Think back to the work you have done this week.</a:t>
            </a:r>
          </a:p>
          <a:p>
            <a:pPr algn="ctr"/>
            <a:endParaRPr lang="en-GB" sz="1600" dirty="0"/>
          </a:p>
          <a:p>
            <a:r>
              <a:rPr lang="en-GB" sz="1600" dirty="0" smtClean="0"/>
              <a:t>forward			whole turn</a:t>
            </a:r>
          </a:p>
          <a:p>
            <a:r>
              <a:rPr lang="en-GB" sz="1600" dirty="0" smtClean="0"/>
              <a:t>backward		quarter turn</a:t>
            </a:r>
          </a:p>
          <a:p>
            <a:r>
              <a:rPr lang="en-GB" sz="1600" dirty="0" smtClean="0"/>
              <a:t>right			half turn</a:t>
            </a:r>
            <a:endParaRPr lang="en-GB" sz="1600" dirty="0"/>
          </a:p>
          <a:p>
            <a:r>
              <a:rPr lang="en-GB" sz="1600" dirty="0" smtClean="0"/>
              <a:t>left			clockwise</a:t>
            </a:r>
          </a:p>
          <a:p>
            <a:r>
              <a:rPr lang="en-GB" sz="1600" dirty="0" smtClean="0"/>
              <a:t>turn			anti-clockwise </a:t>
            </a:r>
          </a:p>
          <a:p>
            <a:r>
              <a:rPr lang="en-GB" sz="1600" dirty="0" smtClean="0"/>
              <a:t>straight on</a:t>
            </a:r>
          </a:p>
        </p:txBody>
      </p:sp>
      <p:sp>
        <p:nvSpPr>
          <p:cNvPr id="6" name="Rounded Rectangular Callout 5"/>
          <p:cNvSpPr/>
          <p:nvPr/>
        </p:nvSpPr>
        <p:spPr>
          <a:xfrm>
            <a:off x="3831635" y="-31153"/>
            <a:ext cx="4740162" cy="1167748"/>
          </a:xfrm>
          <a:prstGeom prst="wedgeRoundRectCallout">
            <a:avLst>
              <a:gd name="adj1" fmla="val 39664"/>
              <a:gd name="adj2" fmla="val 9723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Being able to describe how to find something someone has lost or how to get somewhere is a really useful skill to have!</a:t>
            </a:r>
          </a:p>
        </p:txBody>
      </p:sp>
      <p:pic>
        <p:nvPicPr>
          <p:cNvPr id="9" name="Picture 7" descr="Where's Wally? Lifesize Cardboard Cutout / Standee / Stand U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596"/>
          <a:stretch/>
        </p:blipFill>
        <p:spPr bwMode="auto">
          <a:xfrm>
            <a:off x="7686921" y="1765201"/>
            <a:ext cx="798664" cy="184902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63" t="14645" r="28835" b="5503"/>
          <a:stretch/>
        </p:blipFill>
        <p:spPr bwMode="auto">
          <a:xfrm>
            <a:off x="5076056" y="3727815"/>
            <a:ext cx="3448036" cy="267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2544" y="4797152"/>
            <a:ext cx="4459422" cy="1569660"/>
          </a:xfrm>
          <a:prstGeom prst="rect">
            <a:avLst/>
          </a:prstGeom>
          <a:solidFill>
            <a:srgbClr val="FFFF00"/>
          </a:solidFill>
        </p:spPr>
        <p:txBody>
          <a:bodyPr wrap="square" rtlCol="0">
            <a:spAutoFit/>
          </a:bodyPr>
          <a:lstStyle/>
          <a:p>
            <a:r>
              <a:rPr lang="en-GB" sz="1600" dirty="0" smtClean="0"/>
              <a:t>Before you help Wally find his things, warm up your brains by answering the questions around the circle. </a:t>
            </a:r>
          </a:p>
          <a:p>
            <a:r>
              <a:rPr lang="en-GB" sz="1600" dirty="0" smtClean="0"/>
              <a:t>For example; The yellow star  will turn 1 quarter to the right/clockwise to get to the blue star. </a:t>
            </a:r>
            <a:endParaRPr lang="en-GB" sz="1600" dirty="0"/>
          </a:p>
        </p:txBody>
      </p:sp>
    </p:spTree>
    <p:extLst>
      <p:ext uri="{BB962C8B-B14F-4D97-AF65-F5344CB8AC3E}">
        <p14:creationId xmlns:p14="http://schemas.microsoft.com/office/powerpoint/2010/main" val="2687909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Atlantic Puffin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3587" r="-1"/>
          <a:stretch/>
        </p:blipFill>
        <p:spPr bwMode="auto">
          <a:xfrm>
            <a:off x="3275856" y="4721562"/>
            <a:ext cx="1659059" cy="16823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560" y="476672"/>
            <a:ext cx="7024744" cy="745152"/>
          </a:xfrm>
        </p:spPr>
        <p:txBody>
          <a:bodyPr/>
          <a:lstStyle/>
          <a:p>
            <a:r>
              <a:rPr lang="en-GB" dirty="0" smtClean="0"/>
              <a:t>Hello Everyone</a:t>
            </a:r>
            <a:endParaRPr lang="en-GB" dirty="0"/>
          </a:p>
        </p:txBody>
      </p:sp>
      <p:sp>
        <p:nvSpPr>
          <p:cNvPr id="3" name="Content Placeholder 2"/>
          <p:cNvSpPr>
            <a:spLocks noGrp="1"/>
          </p:cNvSpPr>
          <p:nvPr>
            <p:ph idx="1"/>
          </p:nvPr>
        </p:nvSpPr>
        <p:spPr>
          <a:xfrm>
            <a:off x="755576" y="1199101"/>
            <a:ext cx="7776864" cy="3888432"/>
          </a:xfrm>
        </p:spPr>
        <p:txBody>
          <a:bodyPr>
            <a:noAutofit/>
          </a:bodyPr>
          <a:lstStyle/>
          <a:p>
            <a:pPr marL="68580" indent="0">
              <a:buNone/>
            </a:pPr>
            <a:r>
              <a:rPr lang="en-US" sz="1600" dirty="0" smtClean="0"/>
              <a:t>As with previous weeks, we’ve </a:t>
            </a:r>
            <a:r>
              <a:rPr lang="en-US" sz="1600" dirty="0"/>
              <a:t>put together some </a:t>
            </a:r>
            <a:r>
              <a:rPr lang="en-US" sz="1600" dirty="0" smtClean="0"/>
              <a:t>resources to </a:t>
            </a:r>
            <a:r>
              <a:rPr lang="en-US" sz="1600" dirty="0"/>
              <a:t>help you support your child. We hope you find this information helpful</a:t>
            </a:r>
            <a:r>
              <a:rPr lang="en-US" sz="1600" dirty="0" smtClean="0"/>
              <a:t>.</a:t>
            </a:r>
            <a:r>
              <a:rPr lang="en-US" sz="1600" dirty="0"/>
              <a:t> </a:t>
            </a:r>
            <a:endParaRPr lang="en-US" sz="1600" dirty="0" smtClean="0"/>
          </a:p>
          <a:p>
            <a:pPr marL="68580" indent="0">
              <a:buNone/>
            </a:pPr>
            <a:endParaRPr lang="en-US" sz="1600" dirty="0" smtClean="0"/>
          </a:p>
          <a:p>
            <a:r>
              <a:rPr lang="en-US" sz="1600" dirty="0" smtClean="0"/>
              <a:t>Can we stress again that the </a:t>
            </a:r>
            <a:r>
              <a:rPr lang="en-US" sz="1600" dirty="0"/>
              <a:t>activities </a:t>
            </a:r>
            <a:r>
              <a:rPr lang="en-US" sz="1600" dirty="0" smtClean="0"/>
              <a:t>are not intended to cause </a:t>
            </a:r>
            <a:r>
              <a:rPr lang="en-US" sz="1600" dirty="0"/>
              <a:t>additional </a:t>
            </a:r>
            <a:r>
              <a:rPr lang="en-US" sz="1600" dirty="0" smtClean="0"/>
              <a:t>anxiety. They </a:t>
            </a:r>
            <a:r>
              <a:rPr lang="en-US" sz="1600" dirty="0"/>
              <a:t>are there if you would like some structure whilst we are </a:t>
            </a:r>
            <a:r>
              <a:rPr lang="en-US" sz="1600" dirty="0" smtClean="0"/>
              <a:t>experiencing </a:t>
            </a:r>
            <a:r>
              <a:rPr lang="en-US" sz="1600" dirty="0"/>
              <a:t>these </a:t>
            </a:r>
            <a:r>
              <a:rPr lang="en-US" sz="1600" dirty="0" smtClean="0"/>
              <a:t>unusual times.</a:t>
            </a:r>
            <a:r>
              <a:rPr lang="en-GB" sz="1600" dirty="0"/>
              <a:t> </a:t>
            </a:r>
            <a:r>
              <a:rPr lang="en-US" sz="1600" dirty="0" smtClean="0"/>
              <a:t>If </a:t>
            </a:r>
            <a:r>
              <a:rPr lang="en-US" sz="1600" dirty="0"/>
              <a:t>you have any concerns about how your child is coping or you need any other support from the school, please let us </a:t>
            </a:r>
            <a:r>
              <a:rPr lang="en-US" sz="1600" dirty="0" smtClean="0"/>
              <a:t>know.</a:t>
            </a:r>
          </a:p>
          <a:p>
            <a:pPr marL="68580" indent="0">
              <a:buNone/>
            </a:pPr>
            <a:endParaRPr lang="en-GB" sz="1600" dirty="0"/>
          </a:p>
          <a:p>
            <a:r>
              <a:rPr lang="en-US" sz="1600" dirty="0" smtClean="0"/>
              <a:t>As ever, the most important thing to our </a:t>
            </a:r>
            <a:r>
              <a:rPr lang="en-US" sz="1600" dirty="0"/>
              <a:t>S</a:t>
            </a:r>
            <a:r>
              <a:rPr lang="en-US" sz="1600" dirty="0" smtClean="0"/>
              <a:t>chool Family is the wellbeing of our children and their families.</a:t>
            </a:r>
            <a:endParaRPr lang="en-US" sz="1600" dirty="0"/>
          </a:p>
          <a:p>
            <a:pPr marL="68580" indent="0">
              <a:buNone/>
            </a:pPr>
            <a:endParaRPr lang="en-US" sz="1600" dirty="0" smtClean="0"/>
          </a:p>
          <a:p>
            <a:pPr marL="68580" indent="0">
              <a:buNone/>
            </a:pPr>
            <a:r>
              <a:rPr lang="en-US" sz="1600" dirty="0" smtClean="0"/>
              <a:t>	Thank you</a:t>
            </a:r>
          </a:p>
          <a:p>
            <a:pPr marL="68580" indent="0">
              <a:buNone/>
            </a:pPr>
            <a:r>
              <a:rPr lang="en-US" sz="1600" dirty="0"/>
              <a:t> </a:t>
            </a:r>
            <a:r>
              <a:rPr lang="en-US" sz="1600" dirty="0" smtClean="0"/>
              <a:t>       from The Year 2 Team </a:t>
            </a:r>
          </a:p>
        </p:txBody>
      </p:sp>
      <p:pic>
        <p:nvPicPr>
          <p:cNvPr id="4" name="Picture 2" descr="Burlington Infants Schoo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208" y="77631"/>
            <a:ext cx="903584" cy="11214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agull Clip Art - Royalty Free - GoGraph"/>
          <p:cNvPicPr>
            <a:picLocks noChangeAspect="1" noChangeArrowheads="1"/>
          </p:cNvPicPr>
          <p:nvPr/>
        </p:nvPicPr>
        <p:blipFill rotWithShape="1">
          <a:blip r:embed="rId4">
            <a:extLst>
              <a:ext uri="{28A0092B-C50C-407E-A947-70E740481C1C}">
                <a14:useLocalDpi xmlns:a14="http://schemas.microsoft.com/office/drawing/2010/main" val="0"/>
              </a:ext>
            </a:extLst>
          </a:blip>
          <a:srcRect b="7217"/>
          <a:stretch/>
        </p:blipFill>
        <p:spPr bwMode="auto">
          <a:xfrm>
            <a:off x="6804248" y="4725144"/>
            <a:ext cx="1850209" cy="168199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ighthouse Cartoon Dark Blue White&quot; Canvas Print by Graphxpro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46" t="15186" r="20734" b="17467"/>
          <a:stretch/>
        </p:blipFill>
        <p:spPr bwMode="auto">
          <a:xfrm>
            <a:off x="5148064" y="4282391"/>
            <a:ext cx="1413072" cy="212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113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9366" y="-96313"/>
            <a:ext cx="8676456" cy="1143000"/>
          </a:xfrm>
        </p:spPr>
        <p:txBody>
          <a:bodyPr>
            <a:noAutofit/>
          </a:bodyPr>
          <a:lstStyle/>
          <a:p>
            <a:r>
              <a:rPr lang="en-GB" sz="3600" dirty="0" smtClean="0">
                <a:solidFill>
                  <a:srgbClr val="0070C0"/>
                </a:solidFill>
              </a:rPr>
              <a:t>Lesson 5</a:t>
            </a:r>
            <a:endParaRPr lang="en-GB" sz="3600" dirty="0">
              <a:solidFill>
                <a:srgbClr val="0070C0"/>
              </a:solidFill>
            </a:endParaRPr>
          </a:p>
        </p:txBody>
      </p:sp>
      <p:sp>
        <p:nvSpPr>
          <p:cNvPr id="5" name="TextBox 4"/>
          <p:cNvSpPr txBox="1"/>
          <p:nvPr/>
        </p:nvSpPr>
        <p:spPr>
          <a:xfrm>
            <a:off x="575556" y="1238813"/>
            <a:ext cx="7416824" cy="369332"/>
          </a:xfrm>
          <a:prstGeom prst="rect">
            <a:avLst/>
          </a:prstGeom>
          <a:noFill/>
        </p:spPr>
        <p:txBody>
          <a:bodyPr wrap="square" rtlCol="0">
            <a:spAutoFit/>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20" t="23376" r="19094" b="18285"/>
          <a:stretch/>
        </p:blipFill>
        <p:spPr bwMode="auto">
          <a:xfrm>
            <a:off x="452865" y="2621496"/>
            <a:ext cx="6827614" cy="366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8461" t="33993" r="17450" b="32276"/>
          <a:stretch/>
        </p:blipFill>
        <p:spPr bwMode="auto">
          <a:xfrm>
            <a:off x="4247456" y="-25437"/>
            <a:ext cx="4896544" cy="144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9366" y="1238813"/>
            <a:ext cx="8351106" cy="1384995"/>
          </a:xfrm>
          <a:prstGeom prst="rect">
            <a:avLst/>
          </a:prstGeom>
        </p:spPr>
        <p:txBody>
          <a:bodyPr wrap="square">
            <a:spAutoFit/>
          </a:bodyPr>
          <a:lstStyle/>
          <a:p>
            <a:pPr marL="342900" indent="-342900">
              <a:buAutoNum type="arabicPeriod"/>
            </a:pPr>
            <a:r>
              <a:rPr lang="en-GB" sz="1200" dirty="0" smtClean="0"/>
              <a:t>Choose an object from the card. </a:t>
            </a:r>
          </a:p>
          <a:p>
            <a:pPr marL="342900" indent="-342900">
              <a:buAutoNum type="arabicPeriod"/>
            </a:pPr>
            <a:r>
              <a:rPr lang="en-GB" sz="1200" dirty="0" smtClean="0"/>
              <a:t>Direct Wally from the start to the object you have chosen (you could write the directions down or tell someone in your house, there’s an example in the blue box at the bottom).</a:t>
            </a:r>
          </a:p>
          <a:p>
            <a:r>
              <a:rPr lang="en-GB" sz="1200" i="1" dirty="0" smtClean="0"/>
              <a:t>*Remember </a:t>
            </a:r>
            <a:r>
              <a:rPr lang="en-GB" sz="1200" i="1" dirty="0"/>
              <a:t>to use vocabulary such as right, left, </a:t>
            </a:r>
            <a:r>
              <a:rPr lang="en-GB" sz="1200" i="1" dirty="0" smtClean="0"/>
              <a:t>clockwise, anti-clockwise, quarter </a:t>
            </a:r>
            <a:r>
              <a:rPr lang="en-GB" sz="1200" i="1" dirty="0"/>
              <a:t>turn, half turn, forwards </a:t>
            </a:r>
            <a:r>
              <a:rPr lang="en-GB" sz="1200" i="1" dirty="0" smtClean="0"/>
              <a:t>and backwards</a:t>
            </a:r>
            <a:r>
              <a:rPr lang="en-GB" sz="1200" i="1" dirty="0"/>
              <a:t>. CHALLENGE: TRY TO AVOID THE BRICK WALLS.</a:t>
            </a:r>
          </a:p>
          <a:p>
            <a:r>
              <a:rPr lang="en-GB" sz="1200" dirty="0"/>
              <a:t>3</a:t>
            </a:r>
            <a:r>
              <a:rPr lang="en-GB" sz="1200" dirty="0" smtClean="0"/>
              <a:t>. </a:t>
            </a:r>
            <a:r>
              <a:rPr lang="en-GB" sz="1200" dirty="0"/>
              <a:t>When Wally </a:t>
            </a:r>
            <a:r>
              <a:rPr lang="en-GB" sz="1200" dirty="0" smtClean="0"/>
              <a:t>has reached the object, choose a different one and continue until you’ve chosen all the objects. If you are finding it a little tricky, use forward, backward, left and right instead.  </a:t>
            </a:r>
            <a:endParaRPr lang="en-GB" sz="1200" dirty="0"/>
          </a:p>
        </p:txBody>
      </p:sp>
      <p:sp>
        <p:nvSpPr>
          <p:cNvPr id="3" name="Right Arrow 2"/>
          <p:cNvSpPr/>
          <p:nvPr/>
        </p:nvSpPr>
        <p:spPr>
          <a:xfrm rot="19804284">
            <a:off x="3264008" y="724885"/>
            <a:ext cx="899592" cy="2673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ANd9GcQMFS-lTXsRYWj7vAtynTGRhuzpkuNoU1Y_PIGUfyFNQLrZr0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965" y="487577"/>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21" t="41412" r="61958" b="8930"/>
          <a:stretch/>
        </p:blipFill>
        <p:spPr bwMode="auto">
          <a:xfrm>
            <a:off x="7404839" y="2672898"/>
            <a:ext cx="1460950" cy="144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80479" y="4360227"/>
            <a:ext cx="1699006" cy="1754326"/>
          </a:xfrm>
          <a:prstGeom prst="rect">
            <a:avLst/>
          </a:prstGeom>
          <a:solidFill>
            <a:srgbClr val="CCFFFF"/>
          </a:solidFill>
        </p:spPr>
        <p:txBody>
          <a:bodyPr wrap="square" rtlCol="0">
            <a:spAutoFit/>
          </a:bodyPr>
          <a:lstStyle/>
          <a:p>
            <a:pPr algn="ctr"/>
            <a:r>
              <a:rPr lang="en-GB" sz="1200" u="sng" dirty="0" smtClean="0"/>
              <a:t>How to get to Wally’s hat. </a:t>
            </a:r>
          </a:p>
          <a:p>
            <a:r>
              <a:rPr lang="en-GB" sz="1200" dirty="0" smtClean="0"/>
              <a:t>Turn a quarter turn right. </a:t>
            </a:r>
          </a:p>
          <a:p>
            <a:r>
              <a:rPr lang="en-GB" sz="1200" dirty="0" smtClean="0"/>
              <a:t>Move forward one square. </a:t>
            </a:r>
          </a:p>
          <a:p>
            <a:r>
              <a:rPr lang="en-GB" sz="1200" dirty="0" smtClean="0"/>
              <a:t>Turn a quarter left.</a:t>
            </a:r>
          </a:p>
          <a:p>
            <a:r>
              <a:rPr lang="en-GB" sz="1200" dirty="0" smtClean="0"/>
              <a:t>Move forward 5 squares.</a:t>
            </a:r>
            <a:endParaRPr lang="en-GB" sz="1200" dirty="0"/>
          </a:p>
        </p:txBody>
      </p:sp>
      <p:sp>
        <p:nvSpPr>
          <p:cNvPr id="7" name="TextBox 6"/>
          <p:cNvSpPr txBox="1"/>
          <p:nvPr/>
        </p:nvSpPr>
        <p:spPr>
          <a:xfrm>
            <a:off x="1619672" y="6391552"/>
            <a:ext cx="5076056" cy="261610"/>
          </a:xfrm>
          <a:prstGeom prst="rect">
            <a:avLst/>
          </a:prstGeom>
          <a:solidFill>
            <a:srgbClr val="FF0000"/>
          </a:solidFill>
        </p:spPr>
        <p:txBody>
          <a:bodyPr wrap="square" rtlCol="0">
            <a:spAutoFit/>
          </a:bodyPr>
          <a:lstStyle/>
          <a:p>
            <a:r>
              <a:rPr lang="en-GB" sz="1100" dirty="0" smtClean="0"/>
              <a:t>Top tip! Think carefully about where Wally’s hat is pointing when turning.  </a:t>
            </a:r>
            <a:endParaRPr lang="en-GB" sz="1100" dirty="0"/>
          </a:p>
        </p:txBody>
      </p:sp>
    </p:spTree>
    <p:extLst>
      <p:ext uri="{BB962C8B-B14F-4D97-AF65-F5344CB8AC3E}">
        <p14:creationId xmlns:p14="http://schemas.microsoft.com/office/powerpoint/2010/main" val="429493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Topic Year 2</a:t>
            </a:r>
            <a:endParaRPr lang="en-GB" dirty="0"/>
          </a:p>
        </p:txBody>
      </p:sp>
      <p:sp>
        <p:nvSpPr>
          <p:cNvPr id="3" name="Subtitle 2"/>
          <p:cNvSpPr>
            <a:spLocks noGrp="1"/>
          </p:cNvSpPr>
          <p:nvPr>
            <p:ph type="subTitle" idx="1"/>
          </p:nvPr>
        </p:nvSpPr>
        <p:spPr>
          <a:xfrm>
            <a:off x="4733365" y="4421080"/>
            <a:ext cx="3309803" cy="1600208"/>
          </a:xfrm>
        </p:spPr>
        <p:txBody>
          <a:bodyPr>
            <a:normAutofit fontScale="92500"/>
          </a:bodyPr>
          <a:lstStyle/>
          <a:p>
            <a:r>
              <a:rPr lang="en-GB" dirty="0" smtClean="0"/>
              <a:t>Year 2 – Science </a:t>
            </a:r>
          </a:p>
          <a:p>
            <a:r>
              <a:rPr lang="en-GB" dirty="0" smtClean="0"/>
              <a:t>And the  Broader Curriculum</a:t>
            </a:r>
          </a:p>
          <a:p>
            <a:endParaRPr lang="en-GB" dirty="0" smtClean="0"/>
          </a:p>
          <a:p>
            <a:r>
              <a:rPr lang="en-GB" dirty="0" smtClean="0"/>
              <a:t>Plants</a:t>
            </a:r>
          </a:p>
          <a:p>
            <a:r>
              <a:rPr lang="en-GB" dirty="0"/>
              <a:t>Home Learning </a:t>
            </a:r>
          </a:p>
          <a:p>
            <a:endParaRPr lang="en-GB" dirty="0"/>
          </a:p>
          <a:p>
            <a:endParaRPr lang="en-GB" dirty="0"/>
          </a:p>
        </p:txBody>
      </p:sp>
      <p:pic>
        <p:nvPicPr>
          <p:cNvPr id="4" name="Picture 2" descr="Burlington Infants Schoo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40768"/>
            <a:ext cx="1807168" cy="224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0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89" y="379592"/>
            <a:ext cx="7024744" cy="601136"/>
          </a:xfrm>
        </p:spPr>
        <p:txBody>
          <a:bodyPr>
            <a:normAutofit fontScale="90000"/>
          </a:bodyPr>
          <a:lstStyle/>
          <a:p>
            <a:r>
              <a:rPr lang="en-GB" b="1" dirty="0" smtClean="0"/>
              <a:t>Science - Plants</a:t>
            </a:r>
            <a:endParaRPr lang="en-GB" b="1" dirty="0"/>
          </a:p>
        </p:txBody>
      </p:sp>
      <p:sp>
        <p:nvSpPr>
          <p:cNvPr id="8" name="TextBox 7"/>
          <p:cNvSpPr txBox="1"/>
          <p:nvPr/>
        </p:nvSpPr>
        <p:spPr>
          <a:xfrm>
            <a:off x="683568" y="1105887"/>
            <a:ext cx="5112567" cy="2923877"/>
          </a:xfrm>
          <a:prstGeom prst="rect">
            <a:avLst/>
          </a:prstGeom>
          <a:noFill/>
        </p:spPr>
        <p:txBody>
          <a:bodyPr wrap="square" rtlCol="0">
            <a:spAutoFit/>
          </a:bodyPr>
          <a:lstStyle/>
          <a:p>
            <a:r>
              <a:rPr lang="en-GB" sz="2400" b="1" dirty="0" smtClean="0">
                <a:solidFill>
                  <a:srgbClr val="00B050"/>
                </a:solidFill>
              </a:rPr>
              <a:t>Watch these time lapse videos:</a:t>
            </a:r>
          </a:p>
          <a:p>
            <a:endParaRPr lang="en-GB" sz="1600" b="1" dirty="0" smtClean="0">
              <a:solidFill>
                <a:srgbClr val="00B050"/>
              </a:solidFill>
            </a:endParaRPr>
          </a:p>
          <a:p>
            <a:r>
              <a:rPr lang="en-GB" sz="1600" b="1" dirty="0" smtClean="0">
                <a:solidFill>
                  <a:srgbClr val="00B050"/>
                </a:solidFill>
              </a:rPr>
              <a:t>Seed germination:</a:t>
            </a:r>
            <a:endParaRPr lang="en-GB" sz="1600" b="1" dirty="0">
              <a:solidFill>
                <a:srgbClr val="00B050"/>
              </a:solidFill>
            </a:endParaRPr>
          </a:p>
          <a:p>
            <a:r>
              <a:rPr lang="en-GB" sz="1600" dirty="0">
                <a:hlinkClick r:id="rId2"/>
              </a:rPr>
              <a:t>https://www.youtube.com/watch?v=oDBX2gCXxYw</a:t>
            </a:r>
            <a:endParaRPr lang="en-GB" sz="1600" b="1" dirty="0" smtClean="0">
              <a:solidFill>
                <a:srgbClr val="00B050"/>
              </a:solidFill>
            </a:endParaRPr>
          </a:p>
          <a:p>
            <a:endParaRPr lang="en-GB" sz="1600" b="1" dirty="0">
              <a:solidFill>
                <a:srgbClr val="00B050"/>
              </a:solidFill>
            </a:endParaRPr>
          </a:p>
          <a:p>
            <a:endParaRPr lang="en-GB" sz="1600" b="1" dirty="0">
              <a:solidFill>
                <a:srgbClr val="00B050"/>
              </a:solidFill>
            </a:endParaRPr>
          </a:p>
          <a:p>
            <a:endParaRPr lang="en-GB" sz="1600" b="1" dirty="0" smtClean="0">
              <a:solidFill>
                <a:srgbClr val="00B050"/>
              </a:solidFill>
            </a:endParaRPr>
          </a:p>
          <a:p>
            <a:endParaRPr lang="en-GB" sz="1600" b="1" dirty="0" smtClean="0">
              <a:solidFill>
                <a:srgbClr val="00B050"/>
              </a:solidFill>
            </a:endParaRPr>
          </a:p>
          <a:p>
            <a:r>
              <a:rPr lang="en-GB" sz="1600" b="1" dirty="0">
                <a:solidFill>
                  <a:srgbClr val="00B050"/>
                </a:solidFill>
              </a:rPr>
              <a:t>A</a:t>
            </a:r>
            <a:r>
              <a:rPr lang="en-GB" sz="1600" b="1" dirty="0" smtClean="0">
                <a:solidFill>
                  <a:srgbClr val="00B050"/>
                </a:solidFill>
              </a:rPr>
              <a:t> sunflower growing:</a:t>
            </a:r>
          </a:p>
          <a:p>
            <a:r>
              <a:rPr lang="en-GB" sz="1600" dirty="0">
                <a:hlinkClick r:id="rId3"/>
              </a:rPr>
              <a:t>https://www.youtube.com/watch?v=Z-iPp6yn0hw</a:t>
            </a:r>
            <a:endParaRPr lang="en-GB" sz="1600" b="1" dirty="0">
              <a:solidFill>
                <a:srgbClr val="00B050"/>
              </a:solidFill>
            </a:endParaRPr>
          </a:p>
        </p:txBody>
      </p:sp>
      <p:sp>
        <p:nvSpPr>
          <p:cNvPr id="3" name="AutoShape 2" descr="Video for ks1 time lapse pl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183" y="3356992"/>
            <a:ext cx="1837517" cy="102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696" y="1744827"/>
            <a:ext cx="1862491" cy="104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55976" y="4725144"/>
            <a:ext cx="4163975" cy="1569660"/>
          </a:xfrm>
          <a:prstGeom prst="rect">
            <a:avLst/>
          </a:prstGeom>
          <a:noFill/>
        </p:spPr>
        <p:txBody>
          <a:bodyPr wrap="square" rtlCol="0">
            <a:spAutoFit/>
          </a:bodyPr>
          <a:lstStyle/>
          <a:p>
            <a:r>
              <a:rPr lang="en-GB" sz="1600" dirty="0" smtClean="0"/>
              <a:t>Now try to complete the answers in this online quiz.</a:t>
            </a:r>
          </a:p>
          <a:p>
            <a:r>
              <a:rPr lang="en-GB" sz="1600" dirty="0" smtClean="0"/>
              <a:t>Use all your knowledge about Plants to answer the questions.</a:t>
            </a:r>
          </a:p>
          <a:p>
            <a:r>
              <a:rPr lang="en-GB" sz="1600" dirty="0">
                <a:hlinkClick r:id="rId6"/>
              </a:rPr>
              <a:t>https://www.educationquizzes.com/ks1/science/plants-what-makes-them-grow/</a:t>
            </a:r>
            <a:endParaRPr lang="en-GB" sz="1600" dirty="0"/>
          </a:p>
        </p:txBody>
      </p:sp>
      <p:sp>
        <p:nvSpPr>
          <p:cNvPr id="6" name="AutoShape 6" descr="Growing brains with Education Quizzes - Being Mrs 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4487972"/>
            <a:ext cx="26765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783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69" t="34524" r="19572" b="17659"/>
          <a:stretch/>
        </p:blipFill>
        <p:spPr bwMode="auto">
          <a:xfrm>
            <a:off x="683567" y="1484784"/>
            <a:ext cx="7755351"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0113" y="260648"/>
            <a:ext cx="7024744" cy="1143000"/>
          </a:xfrm>
        </p:spPr>
        <p:txBody>
          <a:bodyPr>
            <a:normAutofit/>
          </a:bodyPr>
          <a:lstStyle/>
          <a:p>
            <a:r>
              <a:rPr lang="en-GB" dirty="0" smtClean="0"/>
              <a:t>Plants as Food </a:t>
            </a:r>
            <a:br>
              <a:rPr lang="en-GB" dirty="0" smtClean="0"/>
            </a:br>
            <a:r>
              <a:rPr lang="en-GB" sz="2000" dirty="0" smtClean="0"/>
              <a:t>What do we Eat?</a:t>
            </a:r>
            <a:endParaRPr lang="en-GB" sz="2000" dirty="0"/>
          </a:p>
        </p:txBody>
      </p:sp>
      <p:sp>
        <p:nvSpPr>
          <p:cNvPr id="2" name="TextBox 1"/>
          <p:cNvSpPr txBox="1"/>
          <p:nvPr/>
        </p:nvSpPr>
        <p:spPr>
          <a:xfrm>
            <a:off x="557582" y="6021288"/>
            <a:ext cx="8007320" cy="369332"/>
          </a:xfrm>
          <a:prstGeom prst="rect">
            <a:avLst/>
          </a:prstGeom>
          <a:noFill/>
        </p:spPr>
        <p:txBody>
          <a:bodyPr wrap="none" rtlCol="0">
            <a:spAutoFit/>
          </a:bodyPr>
          <a:lstStyle/>
          <a:p>
            <a:r>
              <a:rPr lang="en-GB" dirty="0" smtClean="0"/>
              <a:t>Hint: The next few slides are full of ideas for you to think and talk about.</a:t>
            </a:r>
            <a:endParaRPr lang="en-GB" dirty="0"/>
          </a:p>
        </p:txBody>
      </p:sp>
    </p:spTree>
    <p:extLst>
      <p:ext uri="{BB962C8B-B14F-4D97-AF65-F5344CB8AC3E}">
        <p14:creationId xmlns:p14="http://schemas.microsoft.com/office/powerpoint/2010/main" val="1727680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82" t="25794" r="19013" b="18452"/>
          <a:stretch/>
        </p:blipFill>
        <p:spPr bwMode="auto">
          <a:xfrm>
            <a:off x="149623" y="294616"/>
            <a:ext cx="4420992" cy="298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500" t="24405" r="19236" b="18371"/>
          <a:stretch/>
        </p:blipFill>
        <p:spPr bwMode="auto">
          <a:xfrm>
            <a:off x="4627345" y="294615"/>
            <a:ext cx="4348940" cy="302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773" t="25911" r="19440" b="18466"/>
          <a:stretch/>
        </p:blipFill>
        <p:spPr bwMode="auto">
          <a:xfrm>
            <a:off x="160106" y="3573016"/>
            <a:ext cx="4481450" cy="306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879" t="25283" r="19441" b="18088"/>
          <a:stretch/>
        </p:blipFill>
        <p:spPr bwMode="auto">
          <a:xfrm>
            <a:off x="4627345" y="3579519"/>
            <a:ext cx="4382298" cy="3054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363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16" t="25397" r="19682" b="18056"/>
          <a:stretch/>
        </p:blipFill>
        <p:spPr bwMode="auto">
          <a:xfrm>
            <a:off x="173977" y="116632"/>
            <a:ext cx="4401961" cy="308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817" t="26339" r="19544" b="18100"/>
          <a:stretch/>
        </p:blipFill>
        <p:spPr bwMode="auto">
          <a:xfrm>
            <a:off x="4575938" y="116633"/>
            <a:ext cx="4503505" cy="3082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773" t="25788" r="19759" b="18466"/>
          <a:stretch/>
        </p:blipFill>
        <p:spPr bwMode="auto">
          <a:xfrm>
            <a:off x="16946" y="3501008"/>
            <a:ext cx="4510359" cy="310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773" t="25788" r="19440" b="18466"/>
          <a:stretch/>
        </p:blipFill>
        <p:spPr bwMode="auto">
          <a:xfrm>
            <a:off x="4537396" y="3501008"/>
            <a:ext cx="4542046" cy="310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229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4692" t="33532" r="19683" b="18055"/>
          <a:stretch/>
        </p:blipFill>
        <p:spPr bwMode="auto">
          <a:xfrm>
            <a:off x="179511" y="3715496"/>
            <a:ext cx="4968553" cy="29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73" t="33428" r="19546" b="18465"/>
          <a:stretch/>
        </p:blipFill>
        <p:spPr bwMode="auto">
          <a:xfrm>
            <a:off x="4064496" y="1880828"/>
            <a:ext cx="5079504" cy="300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470" t="25595" r="19347" b="18452"/>
          <a:stretch/>
        </p:blipFill>
        <p:spPr bwMode="auto">
          <a:xfrm>
            <a:off x="179512" y="188640"/>
            <a:ext cx="496855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843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9552" y="188640"/>
            <a:ext cx="7024744" cy="1143000"/>
          </a:xfrm>
        </p:spPr>
        <p:txBody>
          <a:bodyPr>
            <a:normAutofit/>
          </a:bodyPr>
          <a:lstStyle/>
          <a:p>
            <a:r>
              <a:rPr lang="en-GB" dirty="0" smtClean="0"/>
              <a:t>Plants as Food </a:t>
            </a:r>
            <a:br>
              <a:rPr lang="en-GB" dirty="0" smtClean="0"/>
            </a:br>
            <a:r>
              <a:rPr lang="en-GB" sz="2000" dirty="0" smtClean="0"/>
              <a:t>What do we Eat?</a:t>
            </a:r>
            <a:endParaRPr lang="en-GB" sz="2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14" t="20563" r="53422" b="11374"/>
          <a:stretch/>
        </p:blipFill>
        <p:spPr bwMode="auto">
          <a:xfrm>
            <a:off x="3497942" y="1080654"/>
            <a:ext cx="4876801" cy="5160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83569" y="1772816"/>
            <a:ext cx="2520280" cy="4524315"/>
          </a:xfrm>
          <a:prstGeom prst="rect">
            <a:avLst/>
          </a:prstGeom>
          <a:noFill/>
        </p:spPr>
        <p:txBody>
          <a:bodyPr wrap="square" rtlCol="0">
            <a:spAutoFit/>
          </a:bodyPr>
          <a:lstStyle/>
          <a:p>
            <a:r>
              <a:rPr lang="en-GB" dirty="0" smtClean="0">
                <a:solidFill>
                  <a:srgbClr val="FF0000"/>
                </a:solidFill>
              </a:rPr>
              <a:t>Task:</a:t>
            </a:r>
          </a:p>
          <a:p>
            <a:r>
              <a:rPr lang="en-GB" dirty="0" smtClean="0"/>
              <a:t>Think about the plants you have eaten before.</a:t>
            </a:r>
          </a:p>
          <a:p>
            <a:r>
              <a:rPr lang="en-GB" dirty="0" smtClean="0"/>
              <a:t>Can you make some lists of the different types of plants that we eat as food.</a:t>
            </a:r>
          </a:p>
          <a:p>
            <a:endParaRPr lang="en-GB" dirty="0"/>
          </a:p>
          <a:p>
            <a:r>
              <a:rPr lang="en-GB" dirty="0" smtClean="0"/>
              <a:t>You could draw some diagrams and add labels.</a:t>
            </a:r>
          </a:p>
          <a:p>
            <a:endParaRPr lang="en-GB" dirty="0"/>
          </a:p>
          <a:p>
            <a:r>
              <a:rPr lang="en-GB" dirty="0" smtClean="0"/>
              <a:t>The ideas on the next slide might help you.</a:t>
            </a:r>
            <a:endParaRPr lang="en-GB" dirty="0"/>
          </a:p>
        </p:txBody>
      </p:sp>
    </p:spTree>
    <p:extLst>
      <p:ext uri="{BB962C8B-B14F-4D97-AF65-F5344CB8AC3E}">
        <p14:creationId xmlns:p14="http://schemas.microsoft.com/office/powerpoint/2010/main" val="3846311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7024744" cy="1143000"/>
          </a:xfrm>
        </p:spPr>
        <p:txBody>
          <a:bodyPr>
            <a:normAutofit/>
          </a:bodyPr>
          <a:lstStyle/>
          <a:p>
            <a:r>
              <a:rPr lang="en-GB" dirty="0" smtClean="0"/>
              <a:t>Plants as Food </a:t>
            </a:r>
            <a:br>
              <a:rPr lang="en-GB" dirty="0" smtClean="0"/>
            </a:br>
            <a:r>
              <a:rPr lang="en-GB" sz="2000" dirty="0" smtClean="0"/>
              <a:t>What do we Eat?</a:t>
            </a:r>
            <a:endParaRPr lang="en-GB"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644" t="24008" r="10869" b="11553"/>
          <a:stretch/>
        </p:blipFill>
        <p:spPr bwMode="auto">
          <a:xfrm>
            <a:off x="3203848" y="1124744"/>
            <a:ext cx="5324503" cy="514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7" y="1916832"/>
            <a:ext cx="2304256"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Roots</a:t>
            </a:r>
          </a:p>
          <a:p>
            <a:pPr marL="285750" indent="-285750">
              <a:buFont typeface="Arial" panose="020B0604020202020204" pitchFamily="34" charset="0"/>
              <a:buChar char="•"/>
            </a:pPr>
            <a:r>
              <a:rPr lang="en-GB" dirty="0" smtClean="0"/>
              <a:t>Stem</a:t>
            </a:r>
          </a:p>
          <a:p>
            <a:pPr marL="285750" indent="-285750">
              <a:buFont typeface="Arial" panose="020B0604020202020204" pitchFamily="34" charset="0"/>
              <a:buChar char="•"/>
            </a:pPr>
            <a:r>
              <a:rPr lang="en-GB" dirty="0" smtClean="0"/>
              <a:t>Leaves</a:t>
            </a:r>
          </a:p>
          <a:p>
            <a:pPr marL="285750" indent="-285750">
              <a:buFont typeface="Arial" panose="020B0604020202020204" pitchFamily="34" charset="0"/>
              <a:buChar char="•"/>
            </a:pPr>
            <a:r>
              <a:rPr lang="en-GB" dirty="0" smtClean="0"/>
              <a:t>Flowers fruit</a:t>
            </a:r>
          </a:p>
          <a:p>
            <a:pPr marL="285750" indent="-285750">
              <a:buFont typeface="Arial" panose="020B0604020202020204" pitchFamily="34" charset="0"/>
              <a:buChar char="•"/>
            </a:pPr>
            <a:r>
              <a:rPr lang="en-GB" dirty="0" smtClean="0"/>
              <a:t>Seeds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r>
              <a:rPr lang="en-GB" dirty="0" smtClean="0"/>
              <a:t>How would you group these?</a:t>
            </a:r>
          </a:p>
          <a:p>
            <a:endParaRPr lang="en-GB" dirty="0"/>
          </a:p>
          <a:p>
            <a:r>
              <a:rPr lang="en-GB" dirty="0" smtClean="0"/>
              <a:t>Could you use the headings above?</a:t>
            </a:r>
          </a:p>
          <a:p>
            <a:endParaRPr lang="en-GB" dirty="0"/>
          </a:p>
        </p:txBody>
      </p:sp>
    </p:spTree>
    <p:extLst>
      <p:ext uri="{BB962C8B-B14F-4D97-AF65-F5344CB8AC3E}">
        <p14:creationId xmlns:p14="http://schemas.microsoft.com/office/powerpoint/2010/main" val="3718592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911" y="4293096"/>
            <a:ext cx="5976664" cy="1321372"/>
          </a:xfrm>
        </p:spPr>
        <p:txBody>
          <a:bodyPr>
            <a:noAutofit/>
          </a:bodyPr>
          <a:lstStyle/>
          <a:p>
            <a:pPr marL="68580" indent="0">
              <a:buNone/>
            </a:pPr>
            <a:r>
              <a:rPr lang="en-GB" sz="1400" b="1" dirty="0" smtClean="0"/>
              <a:t>Time Capsule Pack</a:t>
            </a:r>
          </a:p>
          <a:p>
            <a:pPr marL="68580" indent="0">
              <a:buNone/>
            </a:pPr>
            <a:r>
              <a:rPr lang="en-GB" sz="1400" dirty="0" smtClean="0"/>
              <a:t>They will be launching a competition soon, but in </a:t>
            </a:r>
            <a:r>
              <a:rPr lang="en-GB" sz="1400" dirty="0"/>
              <a:t>the </a:t>
            </a:r>
            <a:r>
              <a:rPr lang="en-GB" sz="1400" dirty="0" smtClean="0"/>
              <a:t>meantime say this Covid-19 </a:t>
            </a:r>
            <a:r>
              <a:rPr lang="en-GB" sz="1400" dirty="0"/>
              <a:t>Time Capsule would give children the opportunity to record their thoughts and feelings, </a:t>
            </a:r>
            <a:r>
              <a:rPr lang="en-GB" sz="1400" dirty="0" smtClean="0"/>
              <a:t>which they can draw </a:t>
            </a:r>
            <a:r>
              <a:rPr lang="en-GB" sz="1400" dirty="0"/>
              <a:t>on </a:t>
            </a:r>
            <a:r>
              <a:rPr lang="en-GB" sz="1400" dirty="0" smtClean="0"/>
              <a:t>to </a:t>
            </a:r>
            <a:r>
              <a:rPr lang="en-GB" sz="1400" dirty="0"/>
              <a:t>produce entries for </a:t>
            </a:r>
            <a:r>
              <a:rPr lang="en-GB" sz="1400" dirty="0" smtClean="0"/>
              <a:t>their </a:t>
            </a:r>
            <a:r>
              <a:rPr lang="en-GB" sz="1400" dirty="0"/>
              <a:t>competition.</a:t>
            </a:r>
          </a:p>
          <a:p>
            <a:pPr marL="68580" indent="0">
              <a:buNone/>
            </a:pPr>
            <a:r>
              <a:rPr lang="en-GB" sz="1400" dirty="0" smtClean="0"/>
              <a:t>Find the Time </a:t>
            </a:r>
            <a:r>
              <a:rPr lang="en-GB" sz="1400" dirty="0"/>
              <a:t>C</a:t>
            </a:r>
            <a:r>
              <a:rPr lang="en-GB" sz="1400" dirty="0" smtClean="0"/>
              <a:t>apsule activities here:</a:t>
            </a:r>
          </a:p>
          <a:p>
            <a:pPr marL="68580" indent="0">
              <a:buNone/>
            </a:pPr>
            <a:r>
              <a:rPr lang="en-GB" sz="1400" dirty="0">
                <a:hlinkClick r:id="rId2"/>
              </a:rPr>
              <a:t>https://s3.letsembark.ca/long-creations/2020-COVID-19-Time-Capsule-EN-US.pdf</a:t>
            </a:r>
            <a:endParaRPr lang="en-GB" sz="140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23" t="15476" r="35299" b="14484"/>
          <a:stretch/>
        </p:blipFill>
        <p:spPr bwMode="auto">
          <a:xfrm>
            <a:off x="6660232" y="4005064"/>
            <a:ext cx="1855085" cy="238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866" t="16270" r="30853" b="67317"/>
          <a:stretch/>
        </p:blipFill>
        <p:spPr bwMode="auto">
          <a:xfrm>
            <a:off x="4579381" y="124681"/>
            <a:ext cx="3657600" cy="76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556925" y="2615426"/>
            <a:ext cx="5650865" cy="1547009"/>
          </a:xfrm>
          <a:prstGeom prst="rect">
            <a:avLst/>
          </a:prstGeom>
          <a:solidFill>
            <a:schemeClr val="accent6">
              <a:lumMod val="60000"/>
              <a:lumOff val="40000"/>
            </a:scheme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a:effectLst/>
                <a:latin typeface="Gill Sans MT"/>
                <a:ea typeface="Calibri"/>
                <a:cs typeface="Times New Roman"/>
              </a:rPr>
              <a:t>How to take part:</a:t>
            </a:r>
            <a:endParaRPr lang="en-GB" sz="1200" dirty="0">
              <a:effectLst/>
              <a:latin typeface="Garamond"/>
              <a:ea typeface="Calibri"/>
              <a:cs typeface="Times New Roman"/>
            </a:endParaRPr>
          </a:p>
          <a:p>
            <a:pPr>
              <a:lnSpc>
                <a:spcPct val="115000"/>
              </a:lnSpc>
              <a:spcAft>
                <a:spcPts val="1000"/>
              </a:spcAft>
            </a:pPr>
            <a:r>
              <a:rPr lang="en-GB" sz="1200" b="1" dirty="0">
                <a:effectLst/>
                <a:latin typeface="Gill Sans MT"/>
                <a:ea typeface="Calibri"/>
                <a:cs typeface="Times New Roman"/>
              </a:rPr>
              <a:t>At this stage, we are really wanting to encourage as many children as possible to record their thoughts, feelings and experiences.    This will give them the ability to reflect on those feelings when we launch the competition, later in the year.  For now, it is quite simple …</a:t>
            </a:r>
            <a:endParaRPr lang="en-GB" sz="1200" dirty="0">
              <a:effectLst/>
              <a:latin typeface="Garamond"/>
              <a:ea typeface="Calibri"/>
              <a:cs typeface="Times New Roman"/>
            </a:endParaRPr>
          </a:p>
          <a:p>
            <a:pPr>
              <a:lnSpc>
                <a:spcPct val="115000"/>
              </a:lnSpc>
              <a:spcAft>
                <a:spcPts val="1000"/>
              </a:spcAft>
            </a:pPr>
            <a:r>
              <a:rPr lang="en-GB" sz="1200" dirty="0">
                <a:effectLst/>
                <a:latin typeface="Garamond"/>
                <a:ea typeface="Calibri"/>
                <a:cs typeface="Times New Roman"/>
              </a:rPr>
              <a:t> </a:t>
            </a:r>
          </a:p>
        </p:txBody>
      </p:sp>
      <p:sp>
        <p:nvSpPr>
          <p:cNvPr id="5" name="TextBox 4"/>
          <p:cNvSpPr txBox="1"/>
          <p:nvPr/>
        </p:nvSpPr>
        <p:spPr>
          <a:xfrm>
            <a:off x="524280" y="404664"/>
            <a:ext cx="4119728" cy="923330"/>
          </a:xfrm>
          <a:prstGeom prst="rect">
            <a:avLst/>
          </a:prstGeom>
          <a:noFill/>
        </p:spPr>
        <p:txBody>
          <a:bodyPr wrap="square" rtlCol="0">
            <a:spAutoFit/>
          </a:bodyPr>
          <a:lstStyle/>
          <a:p>
            <a:r>
              <a:rPr lang="en-GB" b="1" dirty="0" smtClean="0"/>
              <a:t>East Riding Schools Library Service have launched an activity pack …</a:t>
            </a:r>
          </a:p>
          <a:p>
            <a:endParaRPr lang="en-GB"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956" t="34214" r="10535" b="43452"/>
          <a:stretch/>
        </p:blipFill>
        <p:spPr bwMode="auto">
          <a:xfrm>
            <a:off x="1584743" y="1123205"/>
            <a:ext cx="5989275" cy="103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6925" y="2276872"/>
            <a:ext cx="1104790" cy="338554"/>
          </a:xfrm>
          <a:prstGeom prst="rect">
            <a:avLst/>
          </a:prstGeom>
          <a:noFill/>
        </p:spPr>
        <p:txBody>
          <a:bodyPr wrap="none" rtlCol="0">
            <a:spAutoFit/>
          </a:bodyPr>
          <a:lstStyle/>
          <a:p>
            <a:r>
              <a:rPr lang="en-GB" sz="1600" b="1" dirty="0" smtClean="0"/>
              <a:t>They say:</a:t>
            </a:r>
            <a:endParaRPr lang="en-GB" sz="1600" b="1" dirty="0"/>
          </a:p>
        </p:txBody>
      </p:sp>
    </p:spTree>
    <p:extLst>
      <p:ext uri="{BB962C8B-B14F-4D97-AF65-F5344CB8AC3E}">
        <p14:creationId xmlns:p14="http://schemas.microsoft.com/office/powerpoint/2010/main" val="1907942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7024744" cy="648072"/>
          </a:xfrm>
        </p:spPr>
        <p:txBody>
          <a:bodyPr>
            <a:normAutofit fontScale="90000"/>
          </a:bodyPr>
          <a:lstStyle/>
          <a:p>
            <a:r>
              <a:rPr lang="en-GB" dirty="0" smtClean="0"/>
              <a:t>Home Learning Support</a:t>
            </a:r>
            <a:endParaRPr lang="en-GB" dirty="0"/>
          </a:p>
        </p:txBody>
      </p:sp>
      <p:sp>
        <p:nvSpPr>
          <p:cNvPr id="3" name="Content Placeholder 2"/>
          <p:cNvSpPr>
            <a:spLocks noGrp="1"/>
          </p:cNvSpPr>
          <p:nvPr>
            <p:ph idx="1"/>
          </p:nvPr>
        </p:nvSpPr>
        <p:spPr>
          <a:xfrm>
            <a:off x="611560" y="1196752"/>
            <a:ext cx="7920880" cy="4104456"/>
          </a:xfrm>
        </p:spPr>
        <p:txBody>
          <a:bodyPr>
            <a:noAutofit/>
          </a:bodyPr>
          <a:lstStyle/>
          <a:p>
            <a:r>
              <a:rPr lang="en-GB" sz="1800" dirty="0"/>
              <a:t>T</a:t>
            </a:r>
            <a:r>
              <a:rPr lang="en-GB" sz="1800" dirty="0" smtClean="0"/>
              <a:t>he next </a:t>
            </a:r>
            <a:r>
              <a:rPr lang="en-GB" sz="1800" dirty="0"/>
              <a:t>activities </a:t>
            </a:r>
            <a:r>
              <a:rPr lang="en-GB" sz="1800" dirty="0" smtClean="0"/>
              <a:t>will keep you thinking and stretching your brain at home. Most are activities that you don’t need to print out. If you have pencil and paper, you should be able to complete most of these tasks. You </a:t>
            </a:r>
            <a:r>
              <a:rPr lang="en-GB" sz="1800" dirty="0"/>
              <a:t>may have lots of your own ideas that you would </a:t>
            </a:r>
            <a:r>
              <a:rPr lang="en-GB" sz="1800" dirty="0" smtClean="0"/>
              <a:t>also like to try.</a:t>
            </a:r>
          </a:p>
          <a:p>
            <a:pPr marL="68580" indent="0">
              <a:buNone/>
            </a:pPr>
            <a:endParaRPr lang="en-GB" sz="1800" dirty="0"/>
          </a:p>
          <a:p>
            <a:r>
              <a:rPr lang="en-GB" sz="1800" dirty="0" smtClean="0"/>
              <a:t>There are activities for 5 days, and you can work </a:t>
            </a:r>
            <a:r>
              <a:rPr lang="en-GB" sz="1800" dirty="0"/>
              <a:t>through the tasks at your own </a:t>
            </a:r>
            <a:r>
              <a:rPr lang="en-GB" sz="1800" dirty="0" smtClean="0"/>
              <a:t>pace.  Parents/Carers, you can </a:t>
            </a:r>
            <a:r>
              <a:rPr lang="en-GB" sz="1800" dirty="0"/>
              <a:t>support as and where necessary to help your child get the best from the </a:t>
            </a:r>
            <a:r>
              <a:rPr lang="en-GB" sz="1800" dirty="0" smtClean="0"/>
              <a:t>activities.</a:t>
            </a:r>
            <a:endParaRPr lang="en-GB" sz="1800" dirty="0"/>
          </a:p>
          <a:p>
            <a:pPr marL="68580" indent="0">
              <a:buNone/>
            </a:pPr>
            <a:endParaRPr lang="en-GB" sz="1800" dirty="0" smtClean="0"/>
          </a:p>
          <a:p>
            <a:r>
              <a:rPr lang="en-GB" sz="1800" dirty="0"/>
              <a:t>W</a:t>
            </a:r>
            <a:r>
              <a:rPr lang="en-GB" sz="1800" dirty="0" smtClean="0"/>
              <a:t>e </a:t>
            </a:r>
            <a:r>
              <a:rPr lang="en-GB" sz="1800" dirty="0"/>
              <a:t>would love to hear how your child is getting on. If they have done anything exciting or that they are particularly proud of, please email it to school or put it on our school’s new Facebook Page. </a:t>
            </a:r>
            <a:endParaRPr lang="en-GB" sz="1800" dirty="0" smtClean="0"/>
          </a:p>
          <a:p>
            <a:pPr marL="68580" indent="0">
              <a:buNone/>
            </a:pPr>
            <a:endParaRPr lang="en-GB" sz="1800" dirty="0"/>
          </a:p>
          <a:p>
            <a:pPr marL="68580" indent="0" algn="ctr">
              <a:buNone/>
            </a:pPr>
            <a:r>
              <a:rPr lang="en-GB" sz="1800" dirty="0" smtClean="0"/>
              <a:t>We are missing you all, and sending </a:t>
            </a:r>
            <a:r>
              <a:rPr lang="en-GB" sz="1800" dirty="0"/>
              <a:t>you all our </a:t>
            </a:r>
            <a:r>
              <a:rPr lang="en-GB" sz="1800" dirty="0" smtClean="0"/>
              <a:t>very best </a:t>
            </a:r>
            <a:r>
              <a:rPr lang="en-GB" sz="1800" dirty="0"/>
              <a:t>wishes, </a:t>
            </a:r>
            <a:endParaRPr lang="en-GB" sz="1800" dirty="0" smtClean="0"/>
          </a:p>
          <a:p>
            <a:pPr marL="68580" indent="0" algn="ctr">
              <a:buNone/>
            </a:pPr>
            <a:r>
              <a:rPr lang="en-GB" sz="1800" dirty="0" smtClean="0"/>
              <a:t>From the Year 2 team</a:t>
            </a:r>
            <a:endParaRPr lang="en-GB" sz="1800" dirty="0"/>
          </a:p>
        </p:txBody>
      </p:sp>
      <p:pic>
        <p:nvPicPr>
          <p:cNvPr id="4" name="Picture 2" descr="Burlington Infants Schoo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77631"/>
            <a:ext cx="903584" cy="112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78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1080120" cy="529128"/>
          </a:xfrm>
        </p:spPr>
        <p:txBody>
          <a:bodyPr>
            <a:normAutofit fontScale="90000"/>
          </a:bodyPr>
          <a:lstStyle/>
          <a:p>
            <a:r>
              <a:rPr lang="en-GB" b="1" dirty="0" smtClean="0"/>
              <a:t>Art</a:t>
            </a:r>
            <a:endParaRPr lang="en-GB" b="1" dirty="0"/>
          </a:p>
        </p:txBody>
      </p:sp>
      <p:sp>
        <p:nvSpPr>
          <p:cNvPr id="4" name="TextBox 3"/>
          <p:cNvSpPr txBox="1"/>
          <p:nvPr/>
        </p:nvSpPr>
        <p:spPr>
          <a:xfrm>
            <a:off x="755576" y="1052736"/>
            <a:ext cx="7311617" cy="369332"/>
          </a:xfrm>
          <a:prstGeom prst="rect">
            <a:avLst/>
          </a:prstGeom>
          <a:noFill/>
        </p:spPr>
        <p:txBody>
          <a:bodyPr wrap="none" rtlCol="0">
            <a:spAutoFit/>
          </a:bodyPr>
          <a:lstStyle/>
          <a:p>
            <a:r>
              <a:rPr lang="en-GB" dirty="0" smtClean="0"/>
              <a:t>Can you use </a:t>
            </a:r>
            <a:r>
              <a:rPr lang="en-GB" dirty="0" smtClean="0">
                <a:solidFill>
                  <a:schemeClr val="accent3"/>
                </a:solidFill>
              </a:rPr>
              <a:t>Plants We </a:t>
            </a:r>
            <a:r>
              <a:rPr lang="en-GB" dirty="0">
                <a:solidFill>
                  <a:schemeClr val="accent3"/>
                </a:solidFill>
              </a:rPr>
              <a:t>E</a:t>
            </a:r>
            <a:r>
              <a:rPr lang="en-GB" dirty="0" smtClean="0">
                <a:solidFill>
                  <a:schemeClr val="accent3"/>
                </a:solidFill>
              </a:rPr>
              <a:t>at </a:t>
            </a:r>
            <a:r>
              <a:rPr lang="en-GB" dirty="0" smtClean="0"/>
              <a:t>to inspire some artwork of your own?</a:t>
            </a:r>
            <a:endParaRPr lang="en-GB" dirty="0"/>
          </a:p>
        </p:txBody>
      </p:sp>
      <p:pic>
        <p:nvPicPr>
          <p:cNvPr id="1026" name="Picture 2" descr="International Lion's Club Peace Poster Contest | Preschool 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80" y="1611815"/>
            <a:ext cx="2232248" cy="2289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uit Faces - Zar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99258"/>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Best For Pencil Easy Vegetables Draw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729"/>
          <a:stretch/>
        </p:blipFill>
        <p:spPr bwMode="auto">
          <a:xfrm>
            <a:off x="3612888" y="1611815"/>
            <a:ext cx="2160240" cy="21466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uit Study Art Lesson | Deep Space Sparkle"/>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30629"/>
          <a:stretch/>
        </p:blipFill>
        <p:spPr bwMode="auto">
          <a:xfrm>
            <a:off x="1907704" y="4013858"/>
            <a:ext cx="2378625" cy="2442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uit Study Art Lesson | Deep Space Sparkle"/>
          <p:cNvPicPr>
            <a:picLocks noChangeAspect="1" noChangeArrowheads="1"/>
          </p:cNvPicPr>
          <p:nvPr/>
        </p:nvPicPr>
        <p:blipFill rotWithShape="1">
          <a:blip r:embed="rId5">
            <a:extLst>
              <a:ext uri="{28A0092B-C50C-407E-A947-70E740481C1C}">
                <a14:useLocalDpi xmlns:a14="http://schemas.microsoft.com/office/drawing/2010/main" val="0"/>
              </a:ext>
            </a:extLst>
          </a:blip>
          <a:srcRect l="70418" t="54423"/>
          <a:stretch/>
        </p:blipFill>
        <p:spPr bwMode="auto">
          <a:xfrm>
            <a:off x="7648525" y="4509120"/>
            <a:ext cx="837336" cy="1837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uit Study Art Lesson | Deep Space Sparkle"/>
          <p:cNvPicPr>
            <a:picLocks noChangeAspect="1" noChangeArrowheads="1"/>
          </p:cNvPicPr>
          <p:nvPr/>
        </p:nvPicPr>
        <p:blipFill rotWithShape="1">
          <a:blip r:embed="rId5">
            <a:extLst>
              <a:ext uri="{28A0092B-C50C-407E-A947-70E740481C1C}">
                <a14:useLocalDpi xmlns:a14="http://schemas.microsoft.com/office/drawing/2010/main" val="0"/>
              </a:ext>
            </a:extLst>
          </a:blip>
          <a:srcRect l="69784" b="56120"/>
          <a:stretch/>
        </p:blipFill>
        <p:spPr bwMode="auto">
          <a:xfrm>
            <a:off x="620385" y="4593155"/>
            <a:ext cx="855271" cy="17694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uit and Vegetable Prints: Printmaking Lessons for Kids: KinderAr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52" t="4243" r="9541" b="16854"/>
          <a:stretch/>
        </p:blipFill>
        <p:spPr bwMode="auto">
          <a:xfrm>
            <a:off x="4693008" y="4293096"/>
            <a:ext cx="2494881"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28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7024744" cy="673144"/>
          </a:xfrm>
        </p:spPr>
        <p:txBody>
          <a:bodyPr>
            <a:normAutofit fontScale="90000"/>
          </a:bodyPr>
          <a:lstStyle/>
          <a:p>
            <a:r>
              <a:rPr lang="en-GB" b="1" dirty="0" smtClean="0"/>
              <a:t>ICT</a:t>
            </a:r>
            <a:r>
              <a:rPr lang="en-GB" dirty="0" smtClean="0"/>
              <a:t> </a:t>
            </a:r>
            <a:r>
              <a:rPr lang="en-GB" b="1" dirty="0" smtClean="0"/>
              <a:t> </a:t>
            </a:r>
            <a:r>
              <a:rPr lang="en-GB" sz="2000" b="1" dirty="0" smtClean="0"/>
              <a:t>You can continue with your PowerPoints</a:t>
            </a:r>
            <a:endParaRPr lang="en-GB" sz="2000" b="1" dirty="0"/>
          </a:p>
        </p:txBody>
      </p:sp>
      <p:sp>
        <p:nvSpPr>
          <p:cNvPr id="3" name="Content Placeholder 2"/>
          <p:cNvSpPr>
            <a:spLocks noGrp="1"/>
          </p:cNvSpPr>
          <p:nvPr>
            <p:ph idx="1"/>
          </p:nvPr>
        </p:nvSpPr>
        <p:spPr>
          <a:xfrm>
            <a:off x="539553" y="1425181"/>
            <a:ext cx="5976663" cy="4896544"/>
          </a:xfrm>
        </p:spPr>
        <p:txBody>
          <a:bodyPr>
            <a:normAutofit fontScale="92500"/>
          </a:bodyPr>
          <a:lstStyle/>
          <a:p>
            <a:r>
              <a:rPr lang="en-GB" sz="1800" dirty="0" smtClean="0"/>
              <a:t>Use a laptop or computer (if you have access to one) to create your own PowerPoint about Plants.</a:t>
            </a:r>
          </a:p>
          <a:p>
            <a:r>
              <a:rPr lang="en-GB" sz="1800" dirty="0" smtClean="0"/>
              <a:t>Remember you can minimise the PowerPoint program and search Google for an image to copy and paste into your PowerPoint. </a:t>
            </a:r>
          </a:p>
          <a:p>
            <a:r>
              <a:rPr lang="en-GB" sz="1800" dirty="0" smtClean="0"/>
              <a:t>Use Right Click, Copy Image and Paste just like we have in the ICT suite. Add some text to make it interesting. A Heading and a sentence is ideal.</a:t>
            </a:r>
          </a:p>
          <a:p>
            <a:r>
              <a:rPr lang="en-GB" sz="1800" dirty="0" smtClean="0"/>
              <a:t>You can add a few new slides to your PowerPoint each week.</a:t>
            </a:r>
          </a:p>
          <a:p>
            <a:pPr marL="68580" indent="0">
              <a:buNone/>
            </a:pPr>
            <a:endParaRPr lang="en-GB" sz="1800" dirty="0" smtClean="0"/>
          </a:p>
          <a:p>
            <a:pPr marL="68580" indent="0">
              <a:buNone/>
            </a:pPr>
            <a:r>
              <a:rPr lang="en-GB" sz="1800" dirty="0" smtClean="0"/>
              <a:t>Could you create a PowerPoint about one of these: </a:t>
            </a:r>
          </a:p>
          <a:p>
            <a:pPr marL="68580" indent="0">
              <a:buNone/>
            </a:pPr>
            <a:r>
              <a:rPr lang="en-GB" sz="1800" dirty="0" smtClean="0"/>
              <a:t>-Georgia O’Keeffe?</a:t>
            </a:r>
          </a:p>
          <a:p>
            <a:pPr marL="68580" indent="0">
              <a:buNone/>
            </a:pPr>
            <a:r>
              <a:rPr lang="en-GB" sz="1800" dirty="0" smtClean="0"/>
              <a:t>-Your family?</a:t>
            </a:r>
          </a:p>
          <a:p>
            <a:pPr marL="68580" indent="0">
              <a:buNone/>
            </a:pPr>
            <a:r>
              <a:rPr lang="en-GB" sz="1800" dirty="0" smtClean="0"/>
              <a:t>-What you are good at?</a:t>
            </a:r>
          </a:p>
          <a:p>
            <a:pPr marL="68580" indent="0">
              <a:buNone/>
            </a:pPr>
            <a:r>
              <a:rPr lang="en-GB" sz="1800" dirty="0" smtClean="0"/>
              <a:t>-favourite things?</a:t>
            </a:r>
          </a:p>
        </p:txBody>
      </p:sp>
      <p:pic>
        <p:nvPicPr>
          <p:cNvPr id="3074" name="Picture 2" descr="Microsoft Powerpoint - Logo Microsoft Powerpoint 2010 Clipart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32" t="5513" r="19762" b="5103"/>
          <a:stretch/>
        </p:blipFill>
        <p:spPr bwMode="auto">
          <a:xfrm>
            <a:off x="6516216" y="4392717"/>
            <a:ext cx="1993692" cy="194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97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7024744" cy="529128"/>
          </a:xfrm>
        </p:spPr>
        <p:txBody>
          <a:bodyPr>
            <a:normAutofit fontScale="90000"/>
          </a:bodyPr>
          <a:lstStyle/>
          <a:p>
            <a:r>
              <a:rPr lang="en-GB" b="1" dirty="0" smtClean="0"/>
              <a:t>PE</a:t>
            </a:r>
            <a:endParaRPr lang="en-GB" b="1" dirty="0"/>
          </a:p>
        </p:txBody>
      </p:sp>
      <p:sp>
        <p:nvSpPr>
          <p:cNvPr id="3" name="Content Placeholder 2"/>
          <p:cNvSpPr>
            <a:spLocks noGrp="1"/>
          </p:cNvSpPr>
          <p:nvPr>
            <p:ph idx="1"/>
          </p:nvPr>
        </p:nvSpPr>
        <p:spPr>
          <a:xfrm>
            <a:off x="611560" y="1148974"/>
            <a:ext cx="2505356" cy="2418960"/>
          </a:xfrm>
        </p:spPr>
        <p:txBody>
          <a:bodyPr>
            <a:noAutofit/>
          </a:bodyPr>
          <a:lstStyle/>
          <a:p>
            <a:pPr marL="68580" indent="0">
              <a:buNone/>
            </a:pPr>
            <a:r>
              <a:rPr lang="en-GB" sz="1600" dirty="0" smtClean="0"/>
              <a:t>For PE, continue to work on your ball skills.  </a:t>
            </a:r>
          </a:p>
          <a:p>
            <a:pPr marL="68580" indent="0">
              <a:buNone/>
            </a:pPr>
            <a:endParaRPr lang="en-GB" sz="1600" dirty="0" smtClean="0"/>
          </a:p>
          <a:p>
            <a:pPr marL="68580" indent="0">
              <a:buNone/>
            </a:pPr>
            <a:r>
              <a:rPr lang="en-GB" sz="1600" b="1" dirty="0" smtClean="0"/>
              <a:t>At Home Adaptions</a:t>
            </a:r>
            <a:r>
              <a:rPr lang="en-GB" sz="1600" dirty="0" smtClean="0"/>
              <a:t>:</a:t>
            </a:r>
            <a:endParaRPr lang="en-GB" sz="1600" dirty="0"/>
          </a:p>
          <a:p>
            <a:pPr marL="68580" indent="0">
              <a:buNone/>
            </a:pPr>
            <a:r>
              <a:rPr lang="en-GB" sz="1600" dirty="0" smtClean="0"/>
              <a:t>You could adapt this game for the amount of space you have. You could play with one or more people and adapt the game for the number of players from your family.</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77" t="15279" r="34407" b="23809"/>
          <a:stretch/>
        </p:blipFill>
        <p:spPr bwMode="auto">
          <a:xfrm>
            <a:off x="3203848" y="692695"/>
            <a:ext cx="5330552" cy="570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46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33597"/>
            <a:ext cx="7024744" cy="601136"/>
          </a:xfrm>
        </p:spPr>
        <p:txBody>
          <a:bodyPr>
            <a:normAutofit fontScale="90000"/>
          </a:bodyPr>
          <a:lstStyle/>
          <a:p>
            <a:r>
              <a:rPr lang="en-GB" b="1" dirty="0" smtClean="0"/>
              <a:t>PE</a:t>
            </a:r>
            <a:endParaRPr lang="en-GB" b="1" dirty="0"/>
          </a:p>
        </p:txBody>
      </p:sp>
      <p:sp>
        <p:nvSpPr>
          <p:cNvPr id="4" name="TextBox 3"/>
          <p:cNvSpPr txBox="1"/>
          <p:nvPr/>
        </p:nvSpPr>
        <p:spPr>
          <a:xfrm>
            <a:off x="539552" y="958717"/>
            <a:ext cx="6252033" cy="338554"/>
          </a:xfrm>
          <a:prstGeom prst="rect">
            <a:avLst/>
          </a:prstGeom>
          <a:noFill/>
        </p:spPr>
        <p:txBody>
          <a:bodyPr wrap="none" rtlCol="0">
            <a:spAutoFit/>
          </a:bodyPr>
          <a:lstStyle/>
          <a:p>
            <a:r>
              <a:rPr lang="en-GB" sz="1600" dirty="0" smtClean="0"/>
              <a:t>Keep being active, it is good for your heart, health and mind!</a:t>
            </a:r>
            <a:endParaRPr lang="en-GB" sz="1600" dirty="0"/>
          </a:p>
        </p:txBody>
      </p:sp>
      <p:sp>
        <p:nvSpPr>
          <p:cNvPr id="5" name="Content Placeholder 4"/>
          <p:cNvSpPr>
            <a:spLocks noGrp="1"/>
          </p:cNvSpPr>
          <p:nvPr>
            <p:ph idx="1"/>
          </p:nvPr>
        </p:nvSpPr>
        <p:spPr>
          <a:xfrm>
            <a:off x="528791" y="1556792"/>
            <a:ext cx="7615191" cy="3508977"/>
          </a:xfrm>
        </p:spPr>
        <p:txBody>
          <a:bodyPr/>
          <a:lstStyle/>
          <a:p>
            <a:pPr marL="68580" indent="0">
              <a:buNone/>
            </a:pPr>
            <a:r>
              <a:rPr lang="en-GB" b="1" dirty="0" smtClean="0">
                <a:solidFill>
                  <a:srgbClr val="00B0F0"/>
                </a:solidFill>
              </a:rPr>
              <a:t>You can continue with The Daily Mile</a:t>
            </a:r>
          </a:p>
          <a:p>
            <a:pPr marL="68580" indent="0">
              <a:buNone/>
            </a:pPr>
            <a:endParaRPr lang="en-GB" sz="1800" dirty="0" smtClean="0"/>
          </a:p>
          <a:p>
            <a:pPr marL="68580" indent="0">
              <a:buNone/>
            </a:pPr>
            <a:r>
              <a:rPr lang="en-GB" sz="1800" dirty="0" smtClean="0"/>
              <a:t>If we were at school together we would be walking and running ‘The Daily Mile’ around our school field each day.</a:t>
            </a:r>
          </a:p>
          <a:p>
            <a:pPr marL="68580" indent="0">
              <a:buNone/>
            </a:pPr>
            <a:r>
              <a:rPr lang="en-GB" sz="1800" dirty="0" smtClean="0"/>
              <a:t>Have a look here for more information:</a:t>
            </a:r>
          </a:p>
          <a:p>
            <a:pPr marL="68580" indent="0">
              <a:buNone/>
            </a:pPr>
            <a:r>
              <a:rPr lang="en-GB" sz="1800" dirty="0">
                <a:hlinkClick r:id="rId2"/>
              </a:rPr>
              <a:t>https://thedailymile.co.uk</a:t>
            </a:r>
            <a:r>
              <a:rPr lang="en-GB" sz="1800" dirty="0" smtClean="0">
                <a:hlinkClick r:id="rId2"/>
              </a:rPr>
              <a:t>/</a:t>
            </a:r>
            <a:endParaRPr lang="en-GB" sz="1800" dirty="0" smtClean="0"/>
          </a:p>
          <a:p>
            <a:pPr marL="68580" indent="0">
              <a:buNone/>
            </a:pPr>
            <a:r>
              <a:rPr lang="en-GB" sz="1800" dirty="0" smtClean="0"/>
              <a:t>Try to run or walk each day – It makes you feel great!</a:t>
            </a:r>
            <a:endParaRPr lang="en-GB" sz="1800" dirty="0"/>
          </a:p>
        </p:txBody>
      </p:sp>
      <p:pic>
        <p:nvPicPr>
          <p:cNvPr id="4098" name="Picture 2" descr="Taking the Daily Mile One Step Further - Linking it to Learning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84"/>
          <a:stretch/>
        </p:blipFill>
        <p:spPr bwMode="auto">
          <a:xfrm>
            <a:off x="7092280" y="764704"/>
            <a:ext cx="1462458" cy="125554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494" t="36683" r="14500" b="25672"/>
          <a:stretch/>
        </p:blipFill>
        <p:spPr bwMode="auto">
          <a:xfrm>
            <a:off x="1168681" y="4149080"/>
            <a:ext cx="7173378" cy="210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741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75" y="332656"/>
            <a:ext cx="7024744" cy="673144"/>
          </a:xfrm>
        </p:spPr>
        <p:txBody>
          <a:bodyPr>
            <a:normAutofit fontScale="90000"/>
          </a:bodyPr>
          <a:lstStyle/>
          <a:p>
            <a:r>
              <a:rPr lang="en-GB" b="1" dirty="0" smtClean="0"/>
              <a:t>PE</a:t>
            </a:r>
            <a:endParaRPr lang="en-GB" b="1" dirty="0"/>
          </a:p>
        </p:txBody>
      </p:sp>
      <p:sp>
        <p:nvSpPr>
          <p:cNvPr id="3" name="Content Placeholder 2"/>
          <p:cNvSpPr>
            <a:spLocks noGrp="1"/>
          </p:cNvSpPr>
          <p:nvPr>
            <p:ph idx="1"/>
          </p:nvPr>
        </p:nvSpPr>
        <p:spPr>
          <a:xfrm>
            <a:off x="539552" y="1185617"/>
            <a:ext cx="8064896" cy="720080"/>
          </a:xfrm>
        </p:spPr>
        <p:txBody>
          <a:bodyPr>
            <a:normAutofit/>
          </a:bodyPr>
          <a:lstStyle/>
          <a:p>
            <a:pPr marL="68580" indent="0">
              <a:buNone/>
            </a:pPr>
            <a:r>
              <a:rPr lang="en-GB" dirty="0"/>
              <a:t>K</a:t>
            </a:r>
            <a:r>
              <a:rPr lang="en-GB" dirty="0" smtClean="0"/>
              <a:t>eep being active:</a:t>
            </a:r>
          </a:p>
        </p:txBody>
      </p:sp>
      <p:sp>
        <p:nvSpPr>
          <p:cNvPr id="4" name="TextBox 3"/>
          <p:cNvSpPr txBox="1"/>
          <p:nvPr/>
        </p:nvSpPr>
        <p:spPr>
          <a:xfrm>
            <a:off x="899592" y="1905697"/>
            <a:ext cx="7560840" cy="4524315"/>
          </a:xfrm>
          <a:prstGeom prst="rect">
            <a:avLst/>
          </a:prstGeom>
          <a:noFill/>
        </p:spPr>
        <p:txBody>
          <a:bodyPr wrap="square" rtlCol="0">
            <a:spAutoFit/>
          </a:bodyPr>
          <a:lstStyle/>
          <a:p>
            <a:r>
              <a:rPr lang="en-GB" sz="1600" dirty="0"/>
              <a:t>Go Noodle</a:t>
            </a:r>
          </a:p>
          <a:p>
            <a:r>
              <a:rPr lang="en-GB" sz="1600" dirty="0">
                <a:hlinkClick r:id="rId2"/>
              </a:rPr>
              <a:t>https://www.gonoodle.com/</a:t>
            </a:r>
            <a:endParaRPr lang="en-GB" sz="1600" dirty="0"/>
          </a:p>
          <a:p>
            <a:endParaRPr lang="en-GB" sz="1600" dirty="0" smtClean="0"/>
          </a:p>
          <a:p>
            <a:endParaRPr lang="en-GB" sz="1600" dirty="0" smtClean="0"/>
          </a:p>
          <a:p>
            <a:r>
              <a:rPr lang="en-GB" sz="1600" dirty="0" smtClean="0"/>
              <a:t>BBC </a:t>
            </a:r>
            <a:r>
              <a:rPr lang="en-GB" sz="1600" dirty="0" err="1" smtClean="0"/>
              <a:t>Supermovers</a:t>
            </a:r>
            <a:endParaRPr lang="en-GB" sz="1600" dirty="0" smtClean="0"/>
          </a:p>
          <a:p>
            <a:r>
              <a:rPr lang="en-GB" sz="1600" dirty="0">
                <a:hlinkClick r:id="rId3"/>
              </a:rPr>
              <a:t>https://</a:t>
            </a:r>
            <a:r>
              <a:rPr lang="en-GB" sz="1600" dirty="0" smtClean="0">
                <a:hlinkClick r:id="rId3"/>
              </a:rPr>
              <a:t>www.bbc.co.uk/teach/supermovers/ks1-collection/zbr4scw</a:t>
            </a:r>
            <a:endParaRPr lang="en-GB" sz="1600" dirty="0" smtClean="0"/>
          </a:p>
          <a:p>
            <a:endParaRPr lang="en-GB" sz="1600" dirty="0" smtClean="0"/>
          </a:p>
          <a:p>
            <a:endParaRPr lang="en-GB" sz="1600" dirty="0" smtClean="0"/>
          </a:p>
          <a:p>
            <a:r>
              <a:rPr lang="en-GB" sz="1600" dirty="0" smtClean="0"/>
              <a:t>Music with Mike</a:t>
            </a:r>
          </a:p>
          <a:p>
            <a:r>
              <a:rPr lang="en-GB" sz="1600" dirty="0">
                <a:hlinkClick r:id="rId4"/>
              </a:rPr>
              <a:t>https://</a:t>
            </a:r>
            <a:r>
              <a:rPr lang="en-GB" sz="1600" dirty="0" smtClean="0">
                <a:hlinkClick r:id="rId4"/>
              </a:rPr>
              <a:t>www.youtube.com/channel/UCC_0fin1Ya8ZuqU2RxARlZw</a:t>
            </a:r>
            <a:endParaRPr lang="en-GB" sz="1600" dirty="0" smtClean="0"/>
          </a:p>
          <a:p>
            <a:endParaRPr lang="en-GB" sz="1600" dirty="0"/>
          </a:p>
          <a:p>
            <a:endParaRPr lang="en-GB" sz="1600" dirty="0" smtClean="0"/>
          </a:p>
          <a:p>
            <a:r>
              <a:rPr lang="en-GB" sz="1600" dirty="0" smtClean="0"/>
              <a:t>Just Dance</a:t>
            </a:r>
          </a:p>
          <a:p>
            <a:r>
              <a:rPr lang="en-GB" sz="1600" dirty="0">
                <a:hlinkClick r:id="rId5"/>
              </a:rPr>
              <a:t>https://</a:t>
            </a:r>
            <a:r>
              <a:rPr lang="en-GB" sz="1600" dirty="0" smtClean="0">
                <a:hlinkClick r:id="rId5"/>
              </a:rPr>
              <a:t>www.youtube.com/channel/UChIjW4BWKLqpojTrS_tX0mg</a:t>
            </a:r>
            <a:endParaRPr lang="en-GB" sz="1600" dirty="0" smtClean="0"/>
          </a:p>
          <a:p>
            <a:endParaRPr lang="en-GB" sz="1600" dirty="0" smtClean="0"/>
          </a:p>
          <a:p>
            <a:endParaRPr lang="en-GB" sz="1600" dirty="0"/>
          </a:p>
          <a:p>
            <a:r>
              <a:rPr lang="en-GB" sz="1600" dirty="0" smtClean="0"/>
              <a:t>NHS Active Kids</a:t>
            </a:r>
          </a:p>
          <a:p>
            <a:r>
              <a:rPr lang="en-GB" sz="1600" dirty="0">
                <a:hlinkClick r:id="rId6"/>
              </a:rPr>
              <a:t>https://www.nhs.uk/change4life/activities/sports-and-activities</a:t>
            </a:r>
            <a:endParaRPr lang="en-GB" sz="1600" dirty="0"/>
          </a:p>
        </p:txBody>
      </p:sp>
      <p:pic>
        <p:nvPicPr>
          <p:cNvPr id="9218" name="Picture 2" descr="A Set Of Active Kids On White Background Stock Vector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592" b="8669"/>
          <a:stretch/>
        </p:blipFill>
        <p:spPr bwMode="auto">
          <a:xfrm>
            <a:off x="4932041" y="123614"/>
            <a:ext cx="2905674" cy="287333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542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024744" cy="601136"/>
          </a:xfrm>
        </p:spPr>
        <p:txBody>
          <a:bodyPr>
            <a:normAutofit fontScale="90000"/>
          </a:bodyPr>
          <a:lstStyle/>
          <a:p>
            <a:r>
              <a:rPr lang="en-GB" b="1" dirty="0" smtClean="0"/>
              <a:t>Music</a:t>
            </a:r>
            <a:endParaRPr lang="en-GB" b="1"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82" t="20635" r="26487" b="23485"/>
          <a:stretch/>
        </p:blipFill>
        <p:spPr bwMode="auto">
          <a:xfrm>
            <a:off x="1043608" y="1124744"/>
            <a:ext cx="3993473" cy="263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296" t="9375" r="26255" b="24906"/>
          <a:stretch/>
        </p:blipFill>
        <p:spPr bwMode="auto">
          <a:xfrm>
            <a:off x="3851920" y="2780928"/>
            <a:ext cx="4510399" cy="343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92081" y="1124744"/>
            <a:ext cx="3240360" cy="1200329"/>
          </a:xfrm>
          <a:prstGeom prst="rect">
            <a:avLst/>
          </a:prstGeom>
          <a:noFill/>
        </p:spPr>
        <p:txBody>
          <a:bodyPr wrap="square" rtlCol="0">
            <a:spAutoFit/>
          </a:bodyPr>
          <a:lstStyle/>
          <a:p>
            <a:r>
              <a:rPr lang="en-GB" dirty="0" smtClean="0"/>
              <a:t>Free Music resources are available at:</a:t>
            </a:r>
          </a:p>
          <a:p>
            <a:r>
              <a:rPr lang="en-GB" dirty="0">
                <a:hlinkClick r:id="rId5"/>
              </a:rPr>
              <a:t>https://www.outoftheark.co.uk/ootam-at-home/</a:t>
            </a:r>
            <a:endParaRPr lang="en-GB" dirty="0"/>
          </a:p>
        </p:txBody>
      </p:sp>
      <p:sp>
        <p:nvSpPr>
          <p:cNvPr id="6" name="TextBox 5"/>
          <p:cNvSpPr txBox="1"/>
          <p:nvPr/>
        </p:nvSpPr>
        <p:spPr>
          <a:xfrm>
            <a:off x="755577" y="4077072"/>
            <a:ext cx="2880320" cy="1200329"/>
          </a:xfrm>
          <a:prstGeom prst="rect">
            <a:avLst/>
          </a:prstGeom>
          <a:noFill/>
        </p:spPr>
        <p:txBody>
          <a:bodyPr wrap="square" rtlCol="0">
            <a:spAutoFit/>
          </a:bodyPr>
          <a:lstStyle/>
          <a:p>
            <a:r>
              <a:rPr lang="en-GB" dirty="0" smtClean="0"/>
              <a:t>This is a fantastic free resource with daily activities for each new week.</a:t>
            </a:r>
            <a:endParaRPr lang="en-GB" dirty="0"/>
          </a:p>
        </p:txBody>
      </p:sp>
    </p:spTree>
    <p:extLst>
      <p:ext uri="{BB962C8B-B14F-4D97-AF65-F5344CB8AC3E}">
        <p14:creationId xmlns:p14="http://schemas.microsoft.com/office/powerpoint/2010/main" val="2178931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49606" y="548680"/>
            <a:ext cx="8496944" cy="5832647"/>
          </a:xfrm>
        </p:spPr>
        <p:txBody>
          <a:bodyPr>
            <a:normAutofit fontScale="92500" lnSpcReduction="10000"/>
          </a:bodyPr>
          <a:lstStyle/>
          <a:p>
            <a:pPr marL="0" indent="0">
              <a:buNone/>
            </a:pPr>
            <a:r>
              <a:rPr lang="en-GB" sz="2600" b="1" dirty="0" smtClean="0">
                <a:solidFill>
                  <a:srgbClr val="92D050"/>
                </a:solidFill>
                <a:latin typeface="Comic Sans MS" panose="030F0702030302020204" pitchFamily="66" charset="0"/>
              </a:rPr>
              <a:t>RE</a:t>
            </a:r>
            <a:r>
              <a:rPr lang="en-GB" sz="1800" dirty="0" smtClean="0">
                <a:latin typeface="Comic Sans MS" panose="030F0702030302020204" pitchFamily="66" charset="0"/>
              </a:rPr>
              <a:t>  </a:t>
            </a:r>
          </a:p>
          <a:p>
            <a:pPr marL="0" indent="0">
              <a:buNone/>
            </a:pPr>
            <a:r>
              <a:rPr lang="en-GB" sz="1800" dirty="0" smtClean="0">
                <a:latin typeface="Comic Sans MS" panose="030F0702030302020204" pitchFamily="66" charset="0"/>
              </a:rPr>
              <a:t>This half term we are thinking about ‘What are the Big questions?’</a:t>
            </a:r>
          </a:p>
          <a:p>
            <a:pPr marL="0" indent="0">
              <a:buNone/>
            </a:pPr>
            <a:r>
              <a:rPr lang="en-GB" sz="1600" dirty="0" smtClean="0">
                <a:latin typeface="Comic Sans MS" panose="030F0702030302020204" pitchFamily="66" charset="0"/>
              </a:rPr>
              <a:t>Last week we thought about the Christian story of Creation. Can you remember what happened on each day?  Look at the pictures for clues.</a:t>
            </a:r>
          </a:p>
          <a:p>
            <a:pPr marL="0" indent="0">
              <a:buNone/>
            </a:pPr>
            <a:endParaRPr lang="en-GB" sz="1600" dirty="0" smtClean="0">
              <a:latin typeface="Comic Sans MS" panose="030F0702030302020204" pitchFamily="66" charset="0"/>
            </a:endParaRPr>
          </a:p>
          <a:p>
            <a:pPr marL="0" indent="0">
              <a:buNone/>
            </a:pPr>
            <a:endParaRPr lang="en-GB" sz="1600" dirty="0" smtClean="0">
              <a:latin typeface="Comic Sans MS" panose="030F0702030302020204" pitchFamily="66" charset="0"/>
            </a:endParaRPr>
          </a:p>
          <a:p>
            <a:pPr marL="0" indent="0">
              <a:buNone/>
            </a:pPr>
            <a:endParaRPr lang="en-GB" sz="1600" dirty="0" smtClean="0">
              <a:latin typeface="Comic Sans MS" panose="030F0702030302020204" pitchFamily="66" charset="0"/>
            </a:endParaRPr>
          </a:p>
          <a:p>
            <a:pPr marL="0" indent="0">
              <a:buNone/>
            </a:pPr>
            <a:r>
              <a:rPr lang="en-GB" sz="1600" b="1" dirty="0" smtClean="0">
                <a:latin typeface="Comic Sans MS" panose="030F0702030302020204" pitchFamily="66" charset="0"/>
              </a:rPr>
              <a:t>Here is this week’s activity.</a:t>
            </a:r>
            <a:endParaRPr lang="en-GB" sz="1600" b="1" dirty="0">
              <a:latin typeface="Comic Sans MS" panose="030F0702030302020204" pitchFamily="66" charset="0"/>
            </a:endParaRPr>
          </a:p>
          <a:p>
            <a:pPr marL="0" indent="0">
              <a:buNone/>
            </a:pPr>
            <a:r>
              <a:rPr lang="en-GB" sz="1600" dirty="0" smtClean="0">
                <a:latin typeface="Comic Sans MS" panose="030F0702030302020204" pitchFamily="66" charset="0"/>
              </a:rPr>
              <a:t>Read this Creation poem by Steve Turner from the book ‘In the Beginning’.</a:t>
            </a:r>
          </a:p>
          <a:p>
            <a:pPr marL="0" indent="0">
              <a:buNone/>
            </a:pPr>
            <a:r>
              <a:rPr lang="en-GB" sz="1600" dirty="0" smtClean="0">
                <a:latin typeface="Comic Sans MS" panose="030F0702030302020204" pitchFamily="66" charset="0"/>
              </a:rPr>
              <a:t>God said WORLD and the world spun round</a:t>
            </a:r>
          </a:p>
          <a:p>
            <a:pPr marL="0" indent="0">
              <a:buNone/>
            </a:pPr>
            <a:r>
              <a:rPr lang="en-GB" sz="1600" dirty="0" smtClean="0">
                <a:latin typeface="Comic Sans MS" panose="030F0702030302020204" pitchFamily="66" charset="0"/>
              </a:rPr>
              <a:t>God said LIGHT and the light beamed down</a:t>
            </a:r>
          </a:p>
          <a:p>
            <a:pPr marL="0" indent="0">
              <a:buNone/>
            </a:pPr>
            <a:r>
              <a:rPr lang="en-GB" sz="1600" dirty="0" smtClean="0">
                <a:latin typeface="Comic Sans MS" panose="030F0702030302020204" pitchFamily="66" charset="0"/>
              </a:rPr>
              <a:t>God said NIGHT and the sky went black</a:t>
            </a:r>
          </a:p>
          <a:p>
            <a:pPr marL="0" indent="0">
              <a:buNone/>
            </a:pPr>
            <a:r>
              <a:rPr lang="en-GB" sz="1600" dirty="0" smtClean="0">
                <a:latin typeface="Comic Sans MS" panose="030F0702030302020204" pitchFamily="66" charset="0"/>
              </a:rPr>
              <a:t>God said LAND and the sea rolled back</a:t>
            </a:r>
          </a:p>
          <a:p>
            <a:pPr marL="0" lvl="0" indent="0">
              <a:buNone/>
            </a:pPr>
            <a:r>
              <a:rPr lang="en-GB" sz="1600" dirty="0" smtClean="0">
                <a:latin typeface="Comic Sans MS" panose="030F0702030302020204" pitchFamily="66" charset="0"/>
              </a:rPr>
              <a:t>God said LEAF and the shoot pushed through</a:t>
            </a:r>
          </a:p>
          <a:p>
            <a:pPr marL="0" indent="0">
              <a:buNone/>
            </a:pPr>
            <a:r>
              <a:rPr lang="en-GB" sz="1600" dirty="0" smtClean="0">
                <a:latin typeface="Comic Sans MS" panose="030F0702030302020204" pitchFamily="66" charset="0"/>
              </a:rPr>
              <a:t>God said FIN and the first fish grew                  </a:t>
            </a:r>
            <a:r>
              <a:rPr lang="en-GB" sz="1600" b="1" dirty="0" smtClean="0">
                <a:latin typeface="Comic Sans MS" panose="030F0702030302020204" pitchFamily="66" charset="0"/>
              </a:rPr>
              <a:t>Activity – On the next page is a copy of </a:t>
            </a:r>
          </a:p>
          <a:p>
            <a:pPr marL="0" indent="0">
              <a:buNone/>
            </a:pPr>
            <a:r>
              <a:rPr lang="en-GB" sz="1600" dirty="0" smtClean="0">
                <a:latin typeface="Comic Sans MS" panose="030F0702030302020204" pitchFamily="66" charset="0"/>
              </a:rPr>
              <a:t>God said BEAK and the bright birds soared         </a:t>
            </a:r>
            <a:r>
              <a:rPr lang="en-GB" sz="1600" b="1" dirty="0" smtClean="0">
                <a:latin typeface="Comic Sans MS" panose="030F0702030302020204" pitchFamily="66" charset="0"/>
              </a:rPr>
              <a:t>the poem that has been left for you to</a:t>
            </a:r>
          </a:p>
          <a:p>
            <a:pPr marL="0" indent="0">
              <a:buNone/>
            </a:pPr>
            <a:r>
              <a:rPr lang="en-GB" sz="1600" dirty="0" smtClean="0">
                <a:latin typeface="Comic Sans MS" panose="030F0702030302020204" pitchFamily="66" charset="0"/>
              </a:rPr>
              <a:t>God said FUR and the jungle ROARED                 </a:t>
            </a:r>
            <a:r>
              <a:rPr lang="en-GB" sz="1600" b="1" dirty="0" smtClean="0">
                <a:latin typeface="Comic Sans MS" panose="030F0702030302020204" pitchFamily="66" charset="0"/>
              </a:rPr>
              <a:t>complete using your own ideas.</a:t>
            </a:r>
            <a:endParaRPr lang="en-GB" sz="1600" dirty="0" smtClean="0">
              <a:latin typeface="Comic Sans MS" panose="030F0702030302020204" pitchFamily="66" charset="0"/>
            </a:endParaRPr>
          </a:p>
          <a:p>
            <a:pPr marL="0" indent="0">
              <a:buNone/>
            </a:pPr>
            <a:r>
              <a:rPr lang="en-GB" sz="1600" dirty="0" smtClean="0">
                <a:latin typeface="Comic Sans MS" panose="030F0702030302020204" pitchFamily="66" charset="0"/>
              </a:rPr>
              <a:t>God said SKIN and the man breathed air            </a:t>
            </a:r>
            <a:r>
              <a:rPr lang="en-GB" sz="1600" b="1" dirty="0" smtClean="0">
                <a:latin typeface="Comic Sans MS" panose="030F0702030302020204" pitchFamily="66" charset="0"/>
              </a:rPr>
              <a:t>You can choose to do a few lines or the</a:t>
            </a:r>
          </a:p>
          <a:p>
            <a:pPr marL="0" indent="0">
              <a:buNone/>
            </a:pPr>
            <a:r>
              <a:rPr lang="en-GB" sz="1600" dirty="0" smtClean="0">
                <a:latin typeface="Comic Sans MS" panose="030F0702030302020204" pitchFamily="66" charset="0"/>
              </a:rPr>
              <a:t>God said BONE and the girl stood there             </a:t>
            </a:r>
            <a:r>
              <a:rPr lang="en-GB" sz="1600" b="1" dirty="0" smtClean="0">
                <a:latin typeface="Comic Sans MS" panose="030F0702030302020204" pitchFamily="66" charset="0"/>
              </a:rPr>
              <a:t>whole poem.  Remember poems do not </a:t>
            </a:r>
            <a:endParaRPr lang="en-GB" sz="1600" dirty="0" smtClean="0">
              <a:latin typeface="Comic Sans MS" panose="030F0702030302020204" pitchFamily="66" charset="0"/>
            </a:endParaRPr>
          </a:p>
          <a:p>
            <a:pPr marL="0" indent="0">
              <a:buNone/>
            </a:pPr>
            <a:r>
              <a:rPr lang="en-GB" sz="1600" dirty="0" smtClean="0">
                <a:latin typeface="Comic Sans MS" panose="030F0702030302020204" pitchFamily="66" charset="0"/>
              </a:rPr>
              <a:t>God said GOOD and the world was great             </a:t>
            </a:r>
            <a:r>
              <a:rPr lang="en-GB" sz="1600" b="1" dirty="0" smtClean="0">
                <a:latin typeface="Comic Sans MS" panose="030F0702030302020204" pitchFamily="66" charset="0"/>
              </a:rPr>
              <a:t>always have to rhyme!</a:t>
            </a:r>
          </a:p>
          <a:p>
            <a:pPr marL="0" indent="0">
              <a:buNone/>
            </a:pPr>
            <a:r>
              <a:rPr lang="en-GB" sz="1600" dirty="0" smtClean="0">
                <a:latin typeface="Comic Sans MS" panose="030F0702030302020204" pitchFamily="66" charset="0"/>
              </a:rPr>
              <a:t>God said REST and they all slept late.</a:t>
            </a:r>
          </a:p>
          <a:p>
            <a:pPr marL="0" indent="0">
              <a:buNone/>
            </a:pPr>
            <a:endParaRPr lang="en-GB" sz="1600" dirty="0" smtClean="0"/>
          </a:p>
          <a:p>
            <a:pPr marL="0" indent="0">
              <a:buNone/>
            </a:pPr>
            <a:endParaRPr lang="en-GB" sz="1600" dirty="0" smtClean="0"/>
          </a:p>
          <a:p>
            <a:pPr marL="0" indent="0">
              <a:buNone/>
            </a:pPr>
            <a:endParaRPr lang="en-GB" sz="1600" dirty="0" smtClean="0"/>
          </a:p>
          <a:p>
            <a:pPr marL="0" indent="0">
              <a:buNone/>
            </a:pPr>
            <a:endParaRPr lang="en-GB" sz="1600" dirty="0"/>
          </a:p>
          <a:p>
            <a:pPr marL="0" indent="0">
              <a:buNone/>
            </a:pPr>
            <a:endParaRPr lang="en-GB" sz="1600" dirty="0">
              <a:latin typeface="Comic Sans MS" panose="030F0702030302020204" pitchFamily="66" charset="0"/>
            </a:endParaRPr>
          </a:p>
        </p:txBody>
      </p:sp>
      <p:grpSp>
        <p:nvGrpSpPr>
          <p:cNvPr id="2" name="Group 1"/>
          <p:cNvGrpSpPr/>
          <p:nvPr/>
        </p:nvGrpSpPr>
        <p:grpSpPr>
          <a:xfrm>
            <a:off x="1245821" y="1687791"/>
            <a:ext cx="6658059" cy="735319"/>
            <a:chOff x="377993" y="1700808"/>
            <a:chExt cx="6658059" cy="735319"/>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3" y="1750327"/>
              <a:ext cx="6477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592" y="1700808"/>
              <a:ext cx="7334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750327"/>
              <a:ext cx="66675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603" y="1735607"/>
              <a:ext cx="7143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664" y="1700808"/>
              <a:ext cx="7143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1717314"/>
              <a:ext cx="6762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2152" y="1710333"/>
              <a:ext cx="7239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4182" y="2984673"/>
            <a:ext cx="1312234" cy="1158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695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2700" y="332656"/>
            <a:ext cx="6120680" cy="6087820"/>
          </a:xfrm>
          <a:prstGeom prst="rect">
            <a:avLst/>
          </a:prstGeom>
        </p:spPr>
        <p:txBody>
          <a:bodyPr wrap="square">
            <a:spAutoFit/>
          </a:bodyPr>
          <a:lstStyle/>
          <a:p>
            <a:pPr lvl="0">
              <a:spcBef>
                <a:spcPct val="20000"/>
              </a:spcBef>
            </a:pPr>
            <a:r>
              <a:rPr lang="en-GB" sz="1400" b="1" dirty="0" smtClean="0">
                <a:solidFill>
                  <a:prstClr val="black"/>
                </a:solidFill>
                <a:latin typeface="Comic Sans MS" panose="030F0702030302020204" pitchFamily="66" charset="0"/>
              </a:rPr>
              <a:t>RE Poem- ‘In the Beginning’</a:t>
            </a:r>
          </a:p>
          <a:p>
            <a:pPr lvl="0">
              <a:spcBef>
                <a:spcPct val="20000"/>
              </a:spcBef>
            </a:pPr>
            <a:endParaRPr lang="en-GB" sz="1400" dirty="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WORLD and </a:t>
            </a:r>
            <a:r>
              <a:rPr lang="en-GB" sz="1300" dirty="0" smtClean="0">
                <a:solidFill>
                  <a:prstClr val="black"/>
                </a:solidFill>
                <a:latin typeface="Comic Sans MS" panose="030F0702030302020204" pitchFamily="66" charset="0"/>
              </a:rPr>
              <a:t>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LIGHT and </a:t>
            </a:r>
            <a:r>
              <a:rPr lang="en-GB" sz="1300" dirty="0" smtClean="0">
                <a:solidFill>
                  <a:prstClr val="black"/>
                </a:solidFill>
                <a:latin typeface="Comic Sans MS" panose="030F0702030302020204" pitchFamily="66" charset="0"/>
              </a:rPr>
              <a:t>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NIGHT and </a:t>
            </a:r>
            <a:r>
              <a:rPr lang="en-GB" sz="1300" dirty="0" smtClean="0">
                <a:solidFill>
                  <a:prstClr val="black"/>
                </a:solidFill>
                <a:latin typeface="Comic Sans MS" panose="030F0702030302020204" pitchFamily="66" charset="0"/>
              </a:rPr>
              <a:t>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LAND and </a:t>
            </a:r>
            <a:r>
              <a:rPr lang="en-GB" sz="1300" dirty="0" smtClean="0">
                <a:solidFill>
                  <a:prstClr val="black"/>
                </a:solidFill>
                <a:latin typeface="Comic Sans MS" panose="030F0702030302020204" pitchFamily="66" charset="0"/>
              </a:rPr>
              <a:t>______________________________________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LEAF and </a:t>
            </a:r>
            <a:r>
              <a:rPr lang="en-GB" sz="1300" dirty="0" smtClean="0">
                <a:solidFill>
                  <a:prstClr val="black"/>
                </a:solidFill>
                <a:latin typeface="Comic Sans MS" panose="030F0702030302020204" pitchFamily="66" charset="0"/>
              </a:rPr>
              <a:t>_______________________________________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FIN and </a:t>
            </a:r>
            <a:r>
              <a:rPr lang="en-GB" sz="1300" dirty="0" smtClean="0">
                <a:solidFill>
                  <a:prstClr val="black"/>
                </a:solidFill>
                <a:latin typeface="Comic Sans MS" panose="030F0702030302020204" pitchFamily="66" charset="0"/>
              </a:rPr>
              <a:t>_______________________________________</a:t>
            </a:r>
          </a:p>
          <a:p>
            <a:pPr lvl="0">
              <a:spcBef>
                <a:spcPct val="20000"/>
              </a:spcBef>
            </a:pPr>
            <a:endParaRPr lang="en-GB" sz="1300" b="1" dirty="0">
              <a:solidFill>
                <a:prstClr val="black"/>
              </a:solidFill>
              <a:latin typeface="Comic Sans MS" panose="030F0702030302020204" pitchFamily="66" charset="0"/>
            </a:endParaRPr>
          </a:p>
          <a:p>
            <a:pPr lvl="0">
              <a:spcBef>
                <a:spcPct val="20000"/>
              </a:spcBef>
            </a:pPr>
            <a:r>
              <a:rPr lang="en-GB" sz="1300" dirty="0">
                <a:solidFill>
                  <a:prstClr val="black"/>
                </a:solidFill>
                <a:latin typeface="Comic Sans MS" panose="030F0702030302020204" pitchFamily="66" charset="0"/>
              </a:rPr>
              <a:t>God said BEAK and </a:t>
            </a:r>
            <a:r>
              <a:rPr lang="en-GB" sz="1300" dirty="0" smtClean="0">
                <a:solidFill>
                  <a:prstClr val="black"/>
                </a:solidFill>
                <a:latin typeface="Comic Sans MS" panose="030F0702030302020204" pitchFamily="66" charset="0"/>
              </a:rPr>
              <a:t>______________________________________</a:t>
            </a:r>
          </a:p>
          <a:p>
            <a:pPr lvl="0">
              <a:spcBef>
                <a:spcPct val="20000"/>
              </a:spcBef>
            </a:pPr>
            <a:endParaRPr lang="en-GB" sz="1300" dirty="0" smtClean="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FUR and </a:t>
            </a:r>
            <a:r>
              <a:rPr lang="en-GB" sz="1300" dirty="0" smtClean="0">
                <a:solidFill>
                  <a:prstClr val="black"/>
                </a:solidFill>
                <a:latin typeface="Comic Sans MS" panose="030F0702030302020204" pitchFamily="66" charset="0"/>
              </a:rPr>
              <a:t>_______________________________________</a:t>
            </a:r>
          </a:p>
          <a:p>
            <a:pPr lvl="0">
              <a:spcBef>
                <a:spcPct val="20000"/>
              </a:spcBef>
            </a:pPr>
            <a:endParaRPr lang="en-GB" sz="1300" dirty="0" smtClean="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SKIN and </a:t>
            </a:r>
            <a:r>
              <a:rPr lang="en-GB" sz="1300" dirty="0" smtClean="0">
                <a:solidFill>
                  <a:prstClr val="black"/>
                </a:solidFill>
                <a:latin typeface="Comic Sans MS" panose="030F0702030302020204" pitchFamily="66" charset="0"/>
              </a:rPr>
              <a:t>______________________________________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BONE and </a:t>
            </a:r>
            <a:r>
              <a:rPr lang="en-GB" sz="1300" dirty="0" smtClean="0">
                <a:solidFill>
                  <a:prstClr val="black"/>
                </a:solidFill>
                <a:latin typeface="Comic Sans MS" panose="030F0702030302020204" pitchFamily="66" charset="0"/>
              </a:rPr>
              <a:t>______________________________________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GOOD and </a:t>
            </a:r>
            <a:r>
              <a:rPr lang="en-GB" sz="1300" dirty="0" smtClean="0">
                <a:solidFill>
                  <a:prstClr val="black"/>
                </a:solidFill>
                <a:latin typeface="Comic Sans MS" panose="030F0702030302020204" pitchFamily="66" charset="0"/>
              </a:rPr>
              <a:t>______________________________________</a:t>
            </a:r>
          </a:p>
          <a:p>
            <a:pPr lvl="0">
              <a:spcBef>
                <a:spcPct val="20000"/>
              </a:spcBef>
            </a:pPr>
            <a:endParaRPr lang="en-GB" sz="1300" dirty="0">
              <a:solidFill>
                <a:prstClr val="black"/>
              </a:solidFill>
              <a:latin typeface="Comic Sans MS" panose="030F0702030302020204" pitchFamily="66" charset="0"/>
            </a:endParaRPr>
          </a:p>
          <a:p>
            <a:pPr lvl="0">
              <a:spcBef>
                <a:spcPct val="20000"/>
              </a:spcBef>
            </a:pPr>
            <a:r>
              <a:rPr lang="en-GB" sz="1300" dirty="0" smtClean="0">
                <a:solidFill>
                  <a:prstClr val="black"/>
                </a:solidFill>
                <a:latin typeface="Comic Sans MS" panose="030F0702030302020204" pitchFamily="66" charset="0"/>
              </a:rPr>
              <a:t>God </a:t>
            </a:r>
            <a:r>
              <a:rPr lang="en-GB" sz="1300" dirty="0">
                <a:solidFill>
                  <a:prstClr val="black"/>
                </a:solidFill>
                <a:latin typeface="Comic Sans MS" panose="030F0702030302020204" pitchFamily="66" charset="0"/>
              </a:rPr>
              <a:t>said REST and </a:t>
            </a:r>
            <a:r>
              <a:rPr lang="en-GB" sz="1300" dirty="0" smtClean="0">
                <a:solidFill>
                  <a:prstClr val="black"/>
                </a:solidFill>
                <a:latin typeface="Comic Sans MS" panose="030F0702030302020204" pitchFamily="66" charset="0"/>
              </a:rPr>
              <a:t>______________________________________</a:t>
            </a:r>
            <a:endParaRPr lang="en-GB" sz="13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045285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7024744" cy="673144"/>
          </a:xfrm>
        </p:spPr>
        <p:txBody>
          <a:bodyPr>
            <a:normAutofit/>
          </a:bodyPr>
          <a:lstStyle/>
          <a:p>
            <a:r>
              <a:rPr lang="en-GB" sz="3600" dirty="0" smtClean="0"/>
              <a:t>Wellbeing Resources</a:t>
            </a:r>
            <a:endParaRPr lang="en-GB" sz="3600" dirty="0"/>
          </a:p>
        </p:txBody>
      </p:sp>
      <p:sp>
        <p:nvSpPr>
          <p:cNvPr id="3" name="Content Placeholder 2"/>
          <p:cNvSpPr>
            <a:spLocks noGrp="1"/>
          </p:cNvSpPr>
          <p:nvPr>
            <p:ph idx="1"/>
          </p:nvPr>
        </p:nvSpPr>
        <p:spPr>
          <a:xfrm>
            <a:off x="611560" y="1124744"/>
            <a:ext cx="6777317" cy="4392488"/>
          </a:xfrm>
        </p:spPr>
        <p:txBody>
          <a:bodyPr>
            <a:normAutofit/>
          </a:bodyPr>
          <a:lstStyle/>
          <a:p>
            <a:pPr marL="68580" indent="0">
              <a:buNone/>
            </a:pPr>
            <a:r>
              <a:rPr lang="en-GB" sz="1300" dirty="0" smtClean="0"/>
              <a:t>Yoga for Kids!</a:t>
            </a:r>
          </a:p>
          <a:p>
            <a:pPr marL="68580" indent="0">
              <a:buNone/>
            </a:pPr>
            <a:r>
              <a:rPr lang="en-GB" sz="1400" dirty="0">
                <a:hlinkClick r:id="rId2"/>
              </a:rPr>
              <a:t>https://www.youtube.com/watch?v=X655B4ISakg</a:t>
            </a:r>
            <a:endParaRPr lang="en-GB" sz="1300" dirty="0" smtClean="0"/>
          </a:p>
          <a:p>
            <a:pPr marL="68580" indent="0">
              <a:buNone/>
            </a:pPr>
            <a:endParaRPr lang="en-GB" sz="1300" dirty="0"/>
          </a:p>
          <a:p>
            <a:pPr marL="68580" indent="0">
              <a:buNone/>
            </a:pPr>
            <a:r>
              <a:rPr lang="en-GB" sz="1300" dirty="0" smtClean="0"/>
              <a:t>Cosmic Kids Yoga:</a:t>
            </a:r>
          </a:p>
          <a:p>
            <a:pPr marL="68580" indent="0">
              <a:buNone/>
            </a:pPr>
            <a:r>
              <a:rPr lang="en-GB" sz="1300" dirty="0">
                <a:hlinkClick r:id="rId3"/>
              </a:rPr>
              <a:t>https://</a:t>
            </a:r>
            <a:r>
              <a:rPr lang="en-GB" sz="1300" dirty="0" smtClean="0">
                <a:hlinkClick r:id="rId3"/>
              </a:rPr>
              <a:t>www.youtube.com/user/CosmicKidsYoga</a:t>
            </a:r>
            <a:endParaRPr lang="en-GB" sz="1300" dirty="0" smtClean="0"/>
          </a:p>
          <a:p>
            <a:pPr marL="68580" indent="0">
              <a:buNone/>
            </a:pPr>
            <a:endParaRPr lang="en-GB" sz="1300" dirty="0"/>
          </a:p>
          <a:p>
            <a:pPr marL="68580" indent="0">
              <a:buNone/>
            </a:pPr>
            <a:r>
              <a:rPr lang="en-GB" sz="1300" dirty="0" smtClean="0"/>
              <a:t>Puppy Mind Story:</a:t>
            </a:r>
          </a:p>
          <a:p>
            <a:pPr marL="68580" indent="0">
              <a:buNone/>
            </a:pPr>
            <a:r>
              <a:rPr lang="en-GB" sz="1300" dirty="0">
                <a:hlinkClick r:id="rId4"/>
              </a:rPr>
              <a:t>https://</a:t>
            </a:r>
            <a:r>
              <a:rPr lang="en-GB" sz="1300" dirty="0" smtClean="0">
                <a:hlinkClick r:id="rId4"/>
              </a:rPr>
              <a:t>www.youtube.com/watch?v=Xd7Cr265zgc</a:t>
            </a:r>
            <a:endParaRPr lang="en-GB" sz="1300" dirty="0" smtClean="0"/>
          </a:p>
          <a:p>
            <a:pPr marL="68580" indent="0">
              <a:buNone/>
            </a:pPr>
            <a:endParaRPr lang="en-GB" sz="1300" dirty="0"/>
          </a:p>
          <a:p>
            <a:pPr marL="68580" indent="0">
              <a:buNone/>
            </a:pPr>
            <a:r>
              <a:rPr lang="en-GB" sz="1300" dirty="0" smtClean="0"/>
              <a:t>Stop Breathe Think Kids</a:t>
            </a:r>
          </a:p>
          <a:p>
            <a:pPr marL="68580" indent="0">
              <a:buNone/>
            </a:pPr>
            <a:r>
              <a:rPr lang="en-GB" sz="1300" dirty="0">
                <a:hlinkClick r:id="rId5"/>
              </a:rPr>
              <a:t>https://www.stopbreathethink.com/kids</a:t>
            </a:r>
            <a:r>
              <a:rPr lang="en-GB" sz="1300" dirty="0" smtClean="0">
                <a:hlinkClick r:id="rId5"/>
              </a:rPr>
              <a:t>/</a:t>
            </a:r>
            <a:endParaRPr lang="en-GB" sz="1300" dirty="0"/>
          </a:p>
          <a:p>
            <a:pPr marL="68580" indent="0">
              <a:buNone/>
            </a:pPr>
            <a:endParaRPr lang="en-GB" sz="1300" dirty="0" smtClean="0"/>
          </a:p>
          <a:p>
            <a:pPr marL="68580" indent="0">
              <a:buNone/>
            </a:pPr>
            <a:r>
              <a:rPr lang="en-GB" sz="1300" dirty="0" smtClean="0"/>
              <a:t>BBC </a:t>
            </a:r>
            <a:r>
              <a:rPr lang="en-GB" sz="1300" dirty="0"/>
              <a:t>schools </a:t>
            </a:r>
            <a:r>
              <a:rPr lang="en-GB" sz="1300" dirty="0" smtClean="0"/>
              <a:t>well-being </a:t>
            </a:r>
            <a:r>
              <a:rPr lang="en-GB" sz="1300" dirty="0"/>
              <a:t>video clips:</a:t>
            </a:r>
          </a:p>
          <a:p>
            <a:pPr marL="68580" indent="0">
              <a:buNone/>
            </a:pPr>
            <a:r>
              <a:rPr lang="en-GB" sz="1300" dirty="0" smtClean="0">
                <a:hlinkClick r:id="rId6"/>
              </a:rPr>
              <a:t>https</a:t>
            </a:r>
            <a:r>
              <a:rPr lang="en-GB" sz="1300" dirty="0">
                <a:hlinkClick r:id="rId6"/>
              </a:rPr>
              <a:t>://</a:t>
            </a:r>
            <a:r>
              <a:rPr lang="en-GB" sz="1300" dirty="0" smtClean="0">
                <a:hlinkClick r:id="rId6"/>
              </a:rPr>
              <a:t>www.bbc.co.uk/bitesize/topics/zxccwmn/resources/1</a:t>
            </a:r>
            <a:endParaRPr lang="en-GB" sz="1300" dirty="0" smtClean="0"/>
          </a:p>
          <a:p>
            <a:pPr marL="68580" indent="0">
              <a:buNone/>
            </a:pPr>
            <a:endParaRPr lang="en-GB" sz="1300" dirty="0"/>
          </a:p>
          <a:p>
            <a:pPr marL="68580" indent="0">
              <a:buNone/>
            </a:pPr>
            <a:r>
              <a:rPr lang="en-GB" sz="1300" dirty="0" smtClean="0"/>
              <a:t>ELSA coronavirus story for children:</a:t>
            </a:r>
            <a:endParaRPr lang="en-GB" sz="1300" dirty="0"/>
          </a:p>
          <a:p>
            <a:pPr marL="68580" indent="0">
              <a:buNone/>
            </a:pPr>
            <a:r>
              <a:rPr lang="en-GB" sz="1300" dirty="0">
                <a:hlinkClick r:id="rId7"/>
              </a:rPr>
              <a:t>https://</a:t>
            </a:r>
            <a:r>
              <a:rPr lang="en-GB" sz="1300" dirty="0" smtClean="0">
                <a:hlinkClick r:id="rId7"/>
              </a:rPr>
              <a:t>www.elsa-support.co.uk/wp-content/uploads/2020/03/Childrens-story-about-coronavirus.pdf</a:t>
            </a:r>
            <a:endParaRPr lang="en-GB" sz="1300" dirty="0"/>
          </a:p>
        </p:txBody>
      </p:sp>
      <p:sp>
        <p:nvSpPr>
          <p:cNvPr id="4" name="Rectangle 3"/>
          <p:cNvSpPr/>
          <p:nvPr/>
        </p:nvSpPr>
        <p:spPr>
          <a:xfrm>
            <a:off x="611560" y="5805263"/>
            <a:ext cx="7632848" cy="646331"/>
          </a:xfrm>
          <a:prstGeom prst="rect">
            <a:avLst/>
          </a:prstGeom>
        </p:spPr>
        <p:txBody>
          <a:bodyPr wrap="square">
            <a:spAutoFit/>
          </a:bodyPr>
          <a:lstStyle/>
          <a:p>
            <a:r>
              <a:rPr lang="en-GB" sz="1200" dirty="0"/>
              <a:t>For more information for Parents</a:t>
            </a:r>
            <a:r>
              <a:rPr lang="en-GB" sz="1200" dirty="0" smtClean="0"/>
              <a:t>:</a:t>
            </a:r>
            <a:endParaRPr lang="en-GB" sz="1200" dirty="0" smtClean="0">
              <a:hlinkClick r:id="rId8"/>
            </a:endParaRPr>
          </a:p>
          <a:p>
            <a:r>
              <a:rPr lang="en-GB" sz="1200" dirty="0" smtClean="0">
                <a:hlinkClick r:id="rId8"/>
              </a:rPr>
              <a:t>https</a:t>
            </a:r>
            <a:r>
              <a:rPr lang="en-GB" sz="1200" dirty="0">
                <a:hlinkClick r:id="rId8"/>
              </a:rPr>
              <a:t>://www.place2be.org.uk/about-us/news-and-blogs/2020/march/coronavirus-supporting-children-who-may-be-especially-vulnerable</a:t>
            </a:r>
            <a:r>
              <a:rPr lang="en-GB" sz="1200" dirty="0" smtClean="0">
                <a:hlinkClick r:id="rId8"/>
              </a:rPr>
              <a:t>/</a:t>
            </a:r>
            <a:endParaRPr lang="en-GB" sz="1200" dirty="0" smtClean="0"/>
          </a:p>
        </p:txBody>
      </p:sp>
      <p:pic>
        <p:nvPicPr>
          <p:cNvPr id="2050" name="Picture 2" descr="Yoga for Kids! - YouTub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6056" y="1844825"/>
            <a:ext cx="3456385" cy="194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1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024744" cy="720080"/>
          </a:xfrm>
        </p:spPr>
        <p:txBody>
          <a:bodyPr>
            <a:normAutofit/>
          </a:bodyPr>
          <a:lstStyle/>
          <a:p>
            <a:r>
              <a:rPr lang="en-GB" b="1" dirty="0" smtClean="0"/>
              <a:t>Reading</a:t>
            </a:r>
            <a:endParaRPr lang="en-GB" b="1" dirty="0"/>
          </a:p>
        </p:txBody>
      </p:sp>
      <p:sp>
        <p:nvSpPr>
          <p:cNvPr id="3" name="TextBox 2"/>
          <p:cNvSpPr txBox="1"/>
          <p:nvPr/>
        </p:nvSpPr>
        <p:spPr>
          <a:xfrm>
            <a:off x="467544" y="900876"/>
            <a:ext cx="8237647" cy="5339923"/>
          </a:xfrm>
          <a:prstGeom prst="rect">
            <a:avLst/>
          </a:prstGeom>
          <a:noFill/>
        </p:spPr>
        <p:txBody>
          <a:bodyPr wrap="square" rtlCol="0">
            <a:spAutoFit/>
          </a:bodyPr>
          <a:lstStyle/>
          <a:p>
            <a:r>
              <a:rPr lang="en-GB" sz="1600" dirty="0" smtClean="0"/>
              <a:t>Don’t forget, reading is very important. You should aim to read a little each day.</a:t>
            </a:r>
          </a:p>
          <a:p>
            <a:r>
              <a:rPr lang="en-GB" sz="1600" dirty="0" smtClean="0"/>
              <a:t>You can find lots of books to read for free here:</a:t>
            </a:r>
          </a:p>
          <a:p>
            <a:endParaRPr lang="en-GB" dirty="0"/>
          </a:p>
          <a:p>
            <a:endParaRPr lang="en-GB" dirty="0" smtClean="0"/>
          </a:p>
          <a:p>
            <a:endParaRPr lang="en-GB" dirty="0" smtClean="0">
              <a:hlinkClick r:id="rId2"/>
            </a:endParaRPr>
          </a:p>
          <a:p>
            <a:endParaRPr lang="en-GB" dirty="0">
              <a:hlinkClick r:id="rId2"/>
            </a:endParaRPr>
          </a:p>
          <a:p>
            <a:r>
              <a:rPr lang="en-GB" sz="1000" dirty="0" smtClean="0">
                <a:hlinkClick r:id="rId2"/>
              </a:rPr>
              <a:t>https</a:t>
            </a:r>
            <a:r>
              <a:rPr lang="en-GB" sz="1000" dirty="0">
                <a:hlinkClick r:id="rId2"/>
              </a:rPr>
              <a:t>://www.oxfordowl.co.uk/for-home/find-a-book/library-page</a:t>
            </a:r>
            <a:r>
              <a:rPr lang="en-GB" sz="1000" dirty="0" smtClean="0">
                <a:hlinkClick r:id="rId2"/>
              </a:rPr>
              <a:t>/</a:t>
            </a:r>
            <a:endParaRPr lang="en-GB" sz="1000" dirty="0" smtClean="0"/>
          </a:p>
          <a:p>
            <a:endParaRPr lang="en-GB" sz="800" dirty="0"/>
          </a:p>
          <a:p>
            <a:pPr algn="r"/>
            <a:r>
              <a:rPr lang="en-GB" sz="1100" dirty="0">
                <a:hlinkClick r:id="rId3"/>
              </a:rPr>
              <a:t>https://</a:t>
            </a:r>
            <a:r>
              <a:rPr lang="en-GB" sz="1100" dirty="0" smtClean="0">
                <a:hlinkClick r:id="rId3"/>
              </a:rPr>
              <a:t>connect.collins.co.uk/school/teacherlogin.aspx</a:t>
            </a:r>
            <a:endParaRPr lang="en-GB" sz="1100" dirty="0" smtClean="0"/>
          </a:p>
          <a:p>
            <a:pPr algn="r"/>
            <a:r>
              <a:rPr lang="en-GB" sz="1100" dirty="0" smtClean="0"/>
              <a:t>Username: Parents@harpercollins.co.uk</a:t>
            </a:r>
          </a:p>
          <a:p>
            <a:pPr algn="r"/>
            <a:r>
              <a:rPr lang="en-GB" sz="1100" dirty="0" smtClean="0"/>
              <a:t>Password: Parents20!</a:t>
            </a:r>
          </a:p>
          <a:p>
            <a:endParaRPr lang="en-GB" sz="1600" b="1" dirty="0" smtClean="0"/>
          </a:p>
          <a:p>
            <a:r>
              <a:rPr lang="en-GB" sz="1600" b="1" dirty="0" smtClean="0"/>
              <a:t>There are lots of books to choose from, including colour banded books.</a:t>
            </a:r>
          </a:p>
          <a:p>
            <a:r>
              <a:rPr lang="en-GB" sz="1600" dirty="0" smtClean="0"/>
              <a:t>Can you find any books that link to our ‘Plants’ topic?</a:t>
            </a:r>
          </a:p>
          <a:p>
            <a:endParaRPr lang="en-GB" dirty="0"/>
          </a:p>
          <a:p>
            <a:r>
              <a:rPr lang="en-GB" sz="1200" dirty="0" smtClean="0"/>
              <a:t>You can also sign up for free trials for more books here:</a:t>
            </a:r>
          </a:p>
          <a:p>
            <a:endParaRPr lang="en-GB" sz="1200" dirty="0"/>
          </a:p>
          <a:p>
            <a:r>
              <a:rPr lang="en-GB" sz="1200" dirty="0" smtClean="0"/>
              <a:t>‘</a:t>
            </a:r>
            <a:r>
              <a:rPr lang="en-GB" sz="1200" b="1" dirty="0" smtClean="0"/>
              <a:t>Rising Stars</a:t>
            </a:r>
            <a:r>
              <a:rPr lang="en-GB" sz="1200" dirty="0" smtClean="0"/>
              <a:t>’ Free trial: </a:t>
            </a:r>
            <a:r>
              <a:rPr lang="en-GB" sz="1200" dirty="0" smtClean="0">
                <a:hlinkClick r:id="rId4"/>
              </a:rPr>
              <a:t>https://www.risingstars-uk.com/series/reading-planet/products/rising-stars-reading-planet-online-library</a:t>
            </a:r>
            <a:endParaRPr lang="en-GB" sz="1200" dirty="0" smtClean="0"/>
          </a:p>
          <a:p>
            <a:endParaRPr lang="en-GB" sz="1200" dirty="0" smtClean="0"/>
          </a:p>
          <a:p>
            <a:r>
              <a:rPr lang="en-GB" sz="1200" dirty="0" smtClean="0"/>
              <a:t>‘</a:t>
            </a:r>
            <a:r>
              <a:rPr lang="en-GB" sz="1200" b="1" dirty="0" err="1" smtClean="0"/>
              <a:t>Raz</a:t>
            </a:r>
            <a:r>
              <a:rPr lang="en-GB" sz="1200" b="1" dirty="0" smtClean="0"/>
              <a:t> Kids</a:t>
            </a:r>
            <a:r>
              <a:rPr lang="en-GB" sz="1200" dirty="0" smtClean="0"/>
              <a:t>’ free trial:  </a:t>
            </a:r>
            <a:r>
              <a:rPr lang="en-GB" sz="1200" dirty="0" smtClean="0">
                <a:hlinkClick r:id="rId5"/>
              </a:rPr>
              <a:t>https://www.raz-kids.com/</a:t>
            </a:r>
            <a:endParaRPr lang="en-GB" sz="1200" dirty="0" smtClean="0"/>
          </a:p>
          <a:p>
            <a:endParaRPr lang="en-GB" sz="1200" dirty="0" smtClean="0"/>
          </a:p>
          <a:p>
            <a:r>
              <a:rPr lang="en-GB" sz="1200" dirty="0" smtClean="0"/>
              <a:t>‘</a:t>
            </a:r>
            <a:r>
              <a:rPr lang="en-GB" sz="1200" b="1" dirty="0" smtClean="0"/>
              <a:t>Epic!</a:t>
            </a:r>
            <a:r>
              <a:rPr lang="en-GB" sz="1200" dirty="0" smtClean="0"/>
              <a:t>’ free trial:  </a:t>
            </a:r>
            <a:r>
              <a:rPr lang="en-GB" sz="1200" dirty="0" smtClean="0">
                <a:hlinkClick r:id="rId6"/>
              </a:rPr>
              <a:t>https://www.getepic.com/</a:t>
            </a:r>
            <a:endParaRPr lang="en-GB" sz="1200" dirty="0" smtClean="0"/>
          </a:p>
          <a:p>
            <a:endParaRPr lang="en-GB" sz="1200" dirty="0" smtClean="0"/>
          </a:p>
          <a:p>
            <a:r>
              <a:rPr lang="en-GB" sz="1200" b="1" dirty="0" smtClean="0"/>
              <a:t>Ruth </a:t>
            </a:r>
            <a:r>
              <a:rPr lang="en-GB" sz="1200" b="1" dirty="0" err="1" smtClean="0"/>
              <a:t>Miskin</a:t>
            </a:r>
            <a:r>
              <a:rPr lang="en-GB" sz="1200" b="1" dirty="0" smtClean="0"/>
              <a:t> RWI basics</a:t>
            </a:r>
            <a:r>
              <a:rPr lang="en-GB" sz="1200" dirty="0" smtClean="0"/>
              <a:t>:  </a:t>
            </a:r>
            <a:r>
              <a:rPr lang="en-GB" sz="1200" dirty="0" smtClean="0">
                <a:hlinkClick r:id="rId7"/>
              </a:rPr>
              <a:t>https://www.ruthmiskin.com/en/find-out-more/parents/</a:t>
            </a:r>
            <a:endParaRPr lang="en-GB" sz="1200" dirty="0" smtClean="0"/>
          </a:p>
        </p:txBody>
      </p:sp>
      <p:pic>
        <p:nvPicPr>
          <p:cNvPr id="2050" name="Picture 2" descr="Oxford University Press – tagged &quot;oxford-reading-tree-traditional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1628800"/>
            <a:ext cx="2030300" cy="920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lins Connect | Digital resources for school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2160" y="1628800"/>
            <a:ext cx="2011857" cy="11316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022341" y="0"/>
            <a:ext cx="3096344" cy="476672"/>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smtClean="0">
                <a:solidFill>
                  <a:schemeClr val="accent3"/>
                </a:solidFill>
              </a:rPr>
              <a:t>Daily Reading</a:t>
            </a:r>
            <a:endParaRPr lang="en-GB" sz="2800" b="1" dirty="0">
              <a:solidFill>
                <a:schemeClr val="accent3"/>
              </a:solidFill>
            </a:endParaRPr>
          </a:p>
        </p:txBody>
      </p:sp>
    </p:spTree>
    <p:extLst>
      <p:ext uri="{BB962C8B-B14F-4D97-AF65-F5344CB8AC3E}">
        <p14:creationId xmlns:p14="http://schemas.microsoft.com/office/powerpoint/2010/main" val="3231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6385" y="836712"/>
            <a:ext cx="7907305" cy="5232202"/>
          </a:xfrm>
          <a:prstGeom prst="rect">
            <a:avLst/>
          </a:prstGeom>
          <a:noFill/>
        </p:spPr>
        <p:txBody>
          <a:bodyPr wrap="square" rtlCol="0">
            <a:spAutoFit/>
          </a:bodyPr>
          <a:lstStyle/>
          <a:p>
            <a:r>
              <a:rPr lang="en-GB" sz="2000" b="1" dirty="0" smtClean="0">
                <a:solidFill>
                  <a:schemeClr val="accent3"/>
                </a:solidFill>
              </a:rPr>
              <a:t>Practise this week’s spellings and put them into sentences</a:t>
            </a:r>
          </a:p>
          <a:p>
            <a:r>
              <a:rPr lang="en-GB" sz="1400" dirty="0" smtClean="0">
                <a:solidFill>
                  <a:schemeClr val="accent3"/>
                </a:solidFill>
              </a:rPr>
              <a:t>These are from the ‘Next 200 Common Words’ list that KS1 children are expected to spell correctly. </a:t>
            </a:r>
          </a:p>
          <a:p>
            <a:r>
              <a:rPr lang="en-GB" sz="1400" dirty="0" smtClean="0">
                <a:solidFill>
                  <a:schemeClr val="accent3"/>
                </a:solidFill>
              </a:rPr>
              <a:t>Some are easier than others and can be ‘sounded out’.</a:t>
            </a:r>
          </a:p>
          <a:p>
            <a:r>
              <a:rPr lang="en-GB" sz="1400" dirty="0" smtClean="0">
                <a:solidFill>
                  <a:schemeClr val="accent3"/>
                </a:solidFill>
              </a:rPr>
              <a:t>We will tackle them in alphabetical order.</a:t>
            </a:r>
          </a:p>
          <a:p>
            <a:endParaRPr lang="en-GB" dirty="0"/>
          </a:p>
          <a:p>
            <a:pPr marL="285750" indent="-285750">
              <a:buFont typeface="Arial" panose="020B0604020202020204" pitchFamily="34" charset="0"/>
              <a:buChar char="•"/>
            </a:pPr>
            <a:r>
              <a:rPr lang="en-GB" sz="2400" b="1" dirty="0" smtClean="0"/>
              <a:t>across</a:t>
            </a:r>
          </a:p>
          <a:p>
            <a:pPr marL="285750" indent="-285750">
              <a:buFont typeface="Arial" panose="020B0604020202020204" pitchFamily="34" charset="0"/>
              <a:buChar char="•"/>
            </a:pPr>
            <a:r>
              <a:rPr lang="en-GB" sz="2400" b="1" dirty="0" smtClean="0"/>
              <a:t>after</a:t>
            </a:r>
            <a:endParaRPr lang="en-GB" sz="2400" b="1" dirty="0"/>
          </a:p>
          <a:p>
            <a:pPr marL="285750" indent="-285750">
              <a:buFont typeface="Arial" panose="020B0604020202020204" pitchFamily="34" charset="0"/>
              <a:buChar char="•"/>
            </a:pPr>
            <a:r>
              <a:rPr lang="en-GB" sz="2400" b="1" dirty="0" smtClean="0"/>
              <a:t>again</a:t>
            </a:r>
          </a:p>
          <a:p>
            <a:pPr marL="285750" indent="-285750">
              <a:buFont typeface="Arial" panose="020B0604020202020204" pitchFamily="34" charset="0"/>
              <a:buChar char="•"/>
            </a:pPr>
            <a:r>
              <a:rPr lang="en-GB" sz="2400" b="1" dirty="0" smtClean="0"/>
              <a:t>air</a:t>
            </a:r>
          </a:p>
          <a:p>
            <a:pPr marL="285750" indent="-285750">
              <a:buFont typeface="Arial" panose="020B0604020202020204" pitchFamily="34" charset="0"/>
              <a:buChar char="•"/>
            </a:pPr>
            <a:r>
              <a:rPr lang="en-GB" sz="2400" b="1" dirty="0" smtClean="0"/>
              <a:t>along</a:t>
            </a:r>
            <a:endParaRPr lang="en-GB" sz="2400" b="1" dirty="0"/>
          </a:p>
          <a:p>
            <a:pPr marL="285750" indent="-285750">
              <a:buFont typeface="Arial" panose="020B0604020202020204" pitchFamily="34" charset="0"/>
              <a:buChar char="•"/>
            </a:pPr>
            <a:r>
              <a:rPr lang="en-GB" sz="2400" b="1" dirty="0"/>
              <a:t>a</a:t>
            </a:r>
            <a:r>
              <a:rPr lang="en-GB" sz="2400" b="1" dirty="0" smtClean="0"/>
              <a:t>nimals</a:t>
            </a:r>
            <a:endParaRPr lang="en-GB" sz="1400" b="1" dirty="0"/>
          </a:p>
          <a:p>
            <a:pPr marL="285750" indent="-285750">
              <a:buFont typeface="Arial" panose="020B0604020202020204" pitchFamily="34" charset="0"/>
              <a:buChar char="•"/>
            </a:pPr>
            <a:r>
              <a:rPr lang="en-GB" sz="2400" b="1" dirty="0"/>
              <a:t>a</a:t>
            </a:r>
            <a:r>
              <a:rPr lang="en-GB" sz="2400" b="1" dirty="0" smtClean="0"/>
              <a:t>nother</a:t>
            </a:r>
            <a:endParaRPr lang="en-GB" sz="2400" b="1" dirty="0"/>
          </a:p>
          <a:p>
            <a:pPr marL="285750" indent="-285750">
              <a:buFont typeface="Arial" panose="020B0604020202020204" pitchFamily="34" charset="0"/>
              <a:buChar char="•"/>
            </a:pPr>
            <a:r>
              <a:rPr lang="en-GB" sz="2400" b="1" dirty="0"/>
              <a:t>a</a:t>
            </a:r>
            <a:r>
              <a:rPr lang="en-GB" sz="2400" b="1" dirty="0" smtClean="0"/>
              <a:t>ny</a:t>
            </a:r>
            <a:endParaRPr lang="en-GB" sz="2400" b="1" dirty="0"/>
          </a:p>
          <a:p>
            <a:pPr marL="285750" indent="-285750">
              <a:buFont typeface="Arial" panose="020B0604020202020204" pitchFamily="34" charset="0"/>
              <a:buChar char="•"/>
            </a:pPr>
            <a:r>
              <a:rPr lang="en-GB" sz="2400" b="1" dirty="0" smtClean="0"/>
              <a:t>around</a:t>
            </a:r>
            <a:endParaRPr lang="en-GB" sz="2400" b="1" dirty="0"/>
          </a:p>
          <a:p>
            <a:pPr marL="285750" indent="-285750">
              <a:buFont typeface="Arial" panose="020B0604020202020204" pitchFamily="34" charset="0"/>
              <a:buChar char="•"/>
            </a:pPr>
            <a:r>
              <a:rPr lang="en-GB" sz="2400" b="1" dirty="0" smtClean="0"/>
              <a:t>away</a:t>
            </a:r>
          </a:p>
        </p:txBody>
      </p:sp>
      <p:sp>
        <p:nvSpPr>
          <p:cNvPr id="4" name="TextBox 3"/>
          <p:cNvSpPr txBox="1"/>
          <p:nvPr/>
        </p:nvSpPr>
        <p:spPr>
          <a:xfrm>
            <a:off x="2855059" y="2334945"/>
            <a:ext cx="5688631" cy="3877985"/>
          </a:xfrm>
          <a:prstGeom prst="rect">
            <a:avLst/>
          </a:prstGeom>
          <a:noFill/>
        </p:spPr>
        <p:txBody>
          <a:bodyPr wrap="square" rtlCol="0">
            <a:spAutoFit/>
          </a:bodyPr>
          <a:lstStyle/>
          <a:p>
            <a:pPr marL="342900" indent="-342900">
              <a:buFont typeface="+mj-lt"/>
              <a:buAutoNum type="arabicPeriod"/>
            </a:pPr>
            <a:r>
              <a:rPr lang="en-GB" dirty="0"/>
              <a:t>You could play </a:t>
            </a:r>
            <a:r>
              <a:rPr lang="en-GB" dirty="0" smtClean="0"/>
              <a:t>Look-Say-Cover-Write-Check.</a:t>
            </a:r>
          </a:p>
          <a:p>
            <a:pPr marL="342900" indent="-342900">
              <a:buFont typeface="+mj-lt"/>
              <a:buAutoNum type="arabicPeriod"/>
            </a:pPr>
            <a:endParaRPr lang="en-GB" dirty="0"/>
          </a:p>
          <a:p>
            <a:pPr marL="342900" indent="-342900">
              <a:buFont typeface="+mj-lt"/>
              <a:buAutoNum type="arabicPeriod"/>
            </a:pPr>
            <a:r>
              <a:rPr lang="en-GB" dirty="0"/>
              <a:t>Write the spellings out 3 times and then write 10 sentences </a:t>
            </a:r>
            <a:r>
              <a:rPr lang="en-GB" dirty="0" smtClean="0"/>
              <a:t>using </a:t>
            </a:r>
            <a:r>
              <a:rPr lang="en-GB" dirty="0"/>
              <a:t>each spelling once. </a:t>
            </a:r>
            <a:r>
              <a:rPr lang="en-GB" dirty="0" smtClean="0"/>
              <a:t>Don’t </a:t>
            </a:r>
            <a:r>
              <a:rPr lang="en-GB" dirty="0"/>
              <a:t>forget capital letters, spaces and full stops</a:t>
            </a:r>
            <a:r>
              <a:rPr lang="en-GB" dirty="0" smtClean="0"/>
              <a:t>.</a:t>
            </a:r>
          </a:p>
          <a:p>
            <a:pPr marL="342900" indent="-342900">
              <a:buFont typeface="+mj-lt"/>
              <a:buAutoNum type="arabicPeriod"/>
            </a:pPr>
            <a:endParaRPr lang="en-GB" dirty="0" smtClean="0"/>
          </a:p>
          <a:p>
            <a:pPr marL="342900" indent="-342900">
              <a:buFont typeface="+mj-lt"/>
              <a:buAutoNum type="arabicPeriod"/>
            </a:pPr>
            <a:r>
              <a:rPr lang="en-GB" dirty="0" smtClean="0"/>
              <a:t>Extra Challenge: Try to include adjectives (describing words) or Verbs (action words)</a:t>
            </a:r>
          </a:p>
          <a:p>
            <a:pPr marL="342900" indent="-342900">
              <a:buFont typeface="+mj-lt"/>
              <a:buAutoNum type="arabicPeriod"/>
            </a:pPr>
            <a:endParaRPr lang="en-GB" dirty="0"/>
          </a:p>
          <a:p>
            <a:endParaRPr lang="en-GB" dirty="0"/>
          </a:p>
          <a:p>
            <a:endParaRPr lang="en-GB" dirty="0" smtClean="0"/>
          </a:p>
          <a:p>
            <a:endParaRPr lang="en-GB" dirty="0"/>
          </a:p>
          <a:p>
            <a:r>
              <a:rPr lang="en-GB" dirty="0" smtClean="0"/>
              <a:t>There are some fun Spelling Games here:</a:t>
            </a:r>
          </a:p>
          <a:p>
            <a:r>
              <a:rPr lang="en-GB" sz="1200" dirty="0">
                <a:solidFill>
                  <a:srgbClr val="00B0F0"/>
                </a:solidFill>
                <a:hlinkClick r:id="rId2"/>
              </a:rPr>
              <a:t>https://</a:t>
            </a:r>
            <a:r>
              <a:rPr lang="en-GB" sz="1200" dirty="0" smtClean="0">
                <a:solidFill>
                  <a:srgbClr val="00B0F0"/>
                </a:solidFill>
                <a:hlinkClick r:id="rId2"/>
              </a:rPr>
              <a:t>www.topmarks.co.uk/english-games/5-7-years/words-and-spelling</a:t>
            </a:r>
            <a:endParaRPr lang="en-GB" sz="1200" dirty="0" smtClean="0">
              <a:solidFill>
                <a:srgbClr val="00B0F0"/>
              </a:solidFill>
            </a:endParaRPr>
          </a:p>
        </p:txBody>
      </p:sp>
      <p:sp>
        <p:nvSpPr>
          <p:cNvPr id="6" name="Title 1"/>
          <p:cNvSpPr>
            <a:spLocks noGrp="1"/>
          </p:cNvSpPr>
          <p:nvPr>
            <p:ph type="title"/>
          </p:nvPr>
        </p:nvSpPr>
        <p:spPr>
          <a:xfrm>
            <a:off x="5004048" y="0"/>
            <a:ext cx="3096344" cy="476672"/>
          </a:xfrm>
        </p:spPr>
        <p:txBody>
          <a:bodyPr>
            <a:normAutofit fontScale="90000"/>
          </a:bodyPr>
          <a:lstStyle/>
          <a:p>
            <a:r>
              <a:rPr lang="en-GB" sz="2800" b="1" dirty="0" smtClean="0">
                <a:solidFill>
                  <a:schemeClr val="accent3"/>
                </a:solidFill>
              </a:rPr>
              <a:t>English Lesson 1</a:t>
            </a:r>
            <a:endParaRPr lang="en-GB" sz="2800" b="1" dirty="0">
              <a:solidFill>
                <a:schemeClr val="accent3"/>
              </a:solidFill>
            </a:endParaRPr>
          </a:p>
        </p:txBody>
      </p:sp>
    </p:spTree>
    <p:extLst>
      <p:ext uri="{BB962C8B-B14F-4D97-AF65-F5344CB8AC3E}">
        <p14:creationId xmlns:p14="http://schemas.microsoft.com/office/powerpoint/2010/main" val="1743484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793" t="8894" r="34945" b="42810"/>
          <a:stretch/>
        </p:blipFill>
        <p:spPr bwMode="auto">
          <a:xfrm>
            <a:off x="2802229" y="260648"/>
            <a:ext cx="6237150" cy="55508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17313" y="116632"/>
            <a:ext cx="2582479" cy="6463308"/>
          </a:xfrm>
          <a:prstGeom prst="rect">
            <a:avLst/>
          </a:prstGeom>
          <a:solidFill>
            <a:schemeClr val="bg1"/>
          </a:solidFill>
        </p:spPr>
        <p:txBody>
          <a:bodyPr wrap="square" rtlCol="0">
            <a:spAutoFit/>
          </a:bodyPr>
          <a:lstStyle/>
          <a:p>
            <a:r>
              <a:rPr lang="en-GB" b="1" dirty="0" smtClean="0">
                <a:solidFill>
                  <a:schemeClr val="accent3"/>
                </a:solidFill>
              </a:rPr>
              <a:t>English Lesson 2</a:t>
            </a:r>
          </a:p>
          <a:p>
            <a:r>
              <a:rPr lang="en-GB" b="1" dirty="0" smtClean="0">
                <a:solidFill>
                  <a:schemeClr val="accent3"/>
                </a:solidFill>
              </a:rPr>
              <a:t>Comprehension</a:t>
            </a:r>
          </a:p>
          <a:p>
            <a:endParaRPr lang="en-GB" dirty="0" smtClean="0"/>
          </a:p>
          <a:p>
            <a:r>
              <a:rPr lang="en-GB" sz="1400" b="1" dirty="0" smtClean="0">
                <a:solidFill>
                  <a:schemeClr val="accent3"/>
                </a:solidFill>
              </a:rPr>
              <a:t>Task</a:t>
            </a:r>
            <a:r>
              <a:rPr lang="en-GB" sz="1400" dirty="0" smtClean="0"/>
              <a:t>: Read the text and answer the questions.</a:t>
            </a:r>
          </a:p>
          <a:p>
            <a:endParaRPr lang="en-GB" sz="1400" dirty="0" smtClean="0"/>
          </a:p>
          <a:p>
            <a:r>
              <a:rPr lang="en-GB" sz="1400" b="1" dirty="0" smtClean="0">
                <a:solidFill>
                  <a:schemeClr val="accent3"/>
                </a:solidFill>
              </a:rPr>
              <a:t>Extra Challenge:</a:t>
            </a:r>
          </a:p>
          <a:p>
            <a:r>
              <a:rPr lang="en-GB" sz="1400" dirty="0" smtClean="0"/>
              <a:t>Write the answers in full sentences</a:t>
            </a:r>
          </a:p>
          <a:p>
            <a:endParaRPr lang="en-GB" sz="1200" dirty="0"/>
          </a:p>
          <a:p>
            <a:pPr marL="228600" indent="-228600">
              <a:buAutoNum type="arabicPeriod"/>
            </a:pPr>
            <a:r>
              <a:rPr lang="en-GB" sz="1200" dirty="0" smtClean="0"/>
              <a:t>Where did Sunflower plants originally come from? </a:t>
            </a:r>
          </a:p>
          <a:p>
            <a:endParaRPr lang="en-GB" sz="1200" dirty="0"/>
          </a:p>
          <a:p>
            <a:r>
              <a:rPr lang="en-GB" sz="1200" dirty="0" smtClean="0"/>
              <a:t>2.  How many different types of sunflowers are there?</a:t>
            </a:r>
          </a:p>
          <a:p>
            <a:endParaRPr lang="en-GB" sz="1200" dirty="0"/>
          </a:p>
          <a:p>
            <a:r>
              <a:rPr lang="en-GB" sz="1200" dirty="0" smtClean="0"/>
              <a:t>3.  How tall was the tallest sunflower ever grown?</a:t>
            </a:r>
          </a:p>
          <a:p>
            <a:endParaRPr lang="en-GB" sz="1200" dirty="0"/>
          </a:p>
          <a:p>
            <a:r>
              <a:rPr lang="en-GB" sz="1200" dirty="0" smtClean="0"/>
              <a:t>4.  Why is the seed planted in Spring?</a:t>
            </a:r>
          </a:p>
          <a:p>
            <a:endParaRPr lang="en-GB" sz="1200" dirty="0"/>
          </a:p>
          <a:p>
            <a:r>
              <a:rPr lang="en-GB" sz="1200" dirty="0" smtClean="0"/>
              <a:t>5.  What colour are the seeds?</a:t>
            </a:r>
          </a:p>
          <a:p>
            <a:endParaRPr lang="en-GB" sz="1200" dirty="0"/>
          </a:p>
          <a:p>
            <a:r>
              <a:rPr lang="en-GB" sz="1200" dirty="0" smtClean="0"/>
              <a:t>6.  How long will it take for the seed to begin to sprout?</a:t>
            </a:r>
          </a:p>
          <a:p>
            <a:endParaRPr lang="en-GB" sz="1200" dirty="0"/>
          </a:p>
          <a:p>
            <a:r>
              <a:rPr lang="en-GB" sz="1200" dirty="0" smtClean="0"/>
              <a:t>7.  Which part of the plant do the leaves grow from?</a:t>
            </a:r>
          </a:p>
          <a:p>
            <a:endParaRPr lang="en-GB" sz="1200" dirty="0"/>
          </a:p>
          <a:p>
            <a:r>
              <a:rPr lang="en-GB" sz="1200" dirty="0" smtClean="0"/>
              <a:t>8.  What do the roots do underground?</a:t>
            </a:r>
            <a:endParaRPr lang="en-GB" sz="1200" dirty="0"/>
          </a:p>
        </p:txBody>
      </p:sp>
      <p:sp>
        <p:nvSpPr>
          <p:cNvPr id="2" name="TextBox 1"/>
          <p:cNvSpPr txBox="1"/>
          <p:nvPr/>
        </p:nvSpPr>
        <p:spPr>
          <a:xfrm>
            <a:off x="3275856" y="5850474"/>
            <a:ext cx="5112568" cy="553998"/>
          </a:xfrm>
          <a:prstGeom prst="rect">
            <a:avLst/>
          </a:prstGeom>
          <a:noFill/>
        </p:spPr>
        <p:txBody>
          <a:bodyPr wrap="square" rtlCol="0">
            <a:spAutoFit/>
          </a:bodyPr>
          <a:lstStyle/>
          <a:p>
            <a:r>
              <a:rPr lang="en-GB" sz="1000" dirty="0" smtClean="0"/>
              <a:t>Challenge steps:    1.  Someone can help you with sounding out the words.</a:t>
            </a:r>
          </a:p>
          <a:p>
            <a:r>
              <a:rPr lang="en-GB" sz="1000" dirty="0"/>
              <a:t>	</a:t>
            </a:r>
            <a:r>
              <a:rPr lang="en-GB" sz="1000" dirty="0" smtClean="0"/>
              <a:t>       2.  You try to sound out yourself.</a:t>
            </a:r>
          </a:p>
          <a:p>
            <a:r>
              <a:rPr lang="en-GB" sz="1000" dirty="0"/>
              <a:t>	</a:t>
            </a:r>
            <a:r>
              <a:rPr lang="en-GB" sz="1000" dirty="0" smtClean="0"/>
              <a:t>       3.  You read independently.</a:t>
            </a:r>
            <a:endParaRPr lang="en-GB" sz="1000" dirty="0"/>
          </a:p>
        </p:txBody>
      </p:sp>
    </p:spTree>
    <p:extLst>
      <p:ext uri="{BB962C8B-B14F-4D97-AF65-F5344CB8AC3E}">
        <p14:creationId xmlns:p14="http://schemas.microsoft.com/office/powerpoint/2010/main" val="1996460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67" t="57105" r="35261" b="8974"/>
          <a:stretch/>
        </p:blipFill>
        <p:spPr bwMode="auto">
          <a:xfrm>
            <a:off x="1259632" y="548680"/>
            <a:ext cx="6622645"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4797152"/>
            <a:ext cx="6527749" cy="1815882"/>
          </a:xfrm>
          <a:prstGeom prst="rect">
            <a:avLst/>
          </a:prstGeom>
          <a:noFill/>
        </p:spPr>
        <p:txBody>
          <a:bodyPr wrap="none" rtlCol="0">
            <a:spAutoFit/>
          </a:bodyPr>
          <a:lstStyle/>
          <a:p>
            <a:r>
              <a:rPr lang="en-GB" sz="1400" dirty="0" smtClean="0"/>
              <a:t>9.    When does the bud form?</a:t>
            </a:r>
          </a:p>
          <a:p>
            <a:endParaRPr lang="en-GB" sz="1400" dirty="0"/>
          </a:p>
          <a:p>
            <a:r>
              <a:rPr lang="en-GB" sz="1400" dirty="0" smtClean="0"/>
              <a:t>10.  What happens when the flower shrivels?</a:t>
            </a:r>
          </a:p>
          <a:p>
            <a:endParaRPr lang="en-GB" sz="1400" dirty="0"/>
          </a:p>
          <a:p>
            <a:pPr marL="342900" indent="-342900">
              <a:buAutoNum type="arabicPeriod" startAt="11"/>
            </a:pPr>
            <a:r>
              <a:rPr lang="en-GB" sz="1400" dirty="0" smtClean="0"/>
              <a:t>How many new seeds can fall from the head of the shrivelled flower?</a:t>
            </a:r>
          </a:p>
          <a:p>
            <a:endParaRPr lang="en-GB" sz="1400" dirty="0"/>
          </a:p>
          <a:p>
            <a:r>
              <a:rPr lang="en-GB" sz="1400" dirty="0" smtClean="0"/>
              <a:t>12.  What can happen to those seeds when they fall to the ground?</a:t>
            </a:r>
            <a:endParaRPr lang="en-GB" sz="1400" dirty="0"/>
          </a:p>
          <a:p>
            <a:pPr marL="342900" indent="-342900">
              <a:buAutoNum type="arabicPeriod" startAt="11"/>
            </a:pPr>
            <a:endParaRPr lang="en-GB" sz="1400" dirty="0"/>
          </a:p>
        </p:txBody>
      </p:sp>
      <p:sp>
        <p:nvSpPr>
          <p:cNvPr id="5" name="TextBox 4"/>
          <p:cNvSpPr txBox="1"/>
          <p:nvPr/>
        </p:nvSpPr>
        <p:spPr>
          <a:xfrm>
            <a:off x="5138922" y="25460"/>
            <a:ext cx="2618025" cy="523220"/>
          </a:xfrm>
          <a:prstGeom prst="rect">
            <a:avLst/>
          </a:prstGeom>
          <a:noFill/>
        </p:spPr>
        <p:txBody>
          <a:bodyPr wrap="none" rtlCol="0">
            <a:spAutoFit/>
          </a:bodyPr>
          <a:lstStyle/>
          <a:p>
            <a:pPr algn="ctr"/>
            <a:r>
              <a:rPr lang="en-GB" sz="2800" b="1" dirty="0" smtClean="0">
                <a:solidFill>
                  <a:schemeClr val="accent3"/>
                </a:solidFill>
              </a:rPr>
              <a:t>Lesson 2 </a:t>
            </a:r>
            <a:r>
              <a:rPr lang="en-GB" sz="2800" b="1" dirty="0" err="1" smtClean="0">
                <a:solidFill>
                  <a:schemeClr val="accent3"/>
                </a:solidFill>
              </a:rPr>
              <a:t>cont</a:t>
            </a:r>
            <a:r>
              <a:rPr lang="en-GB" sz="2800" b="1" dirty="0" smtClean="0">
                <a:solidFill>
                  <a:schemeClr val="accent3"/>
                </a:solidFill>
              </a:rPr>
              <a:t>’</a:t>
            </a:r>
            <a:endParaRPr lang="en-GB" sz="2800" b="1" dirty="0">
              <a:solidFill>
                <a:schemeClr val="accent3"/>
              </a:solidFill>
            </a:endParaRPr>
          </a:p>
        </p:txBody>
      </p:sp>
    </p:spTree>
    <p:extLst>
      <p:ext uri="{BB962C8B-B14F-4D97-AF65-F5344CB8AC3E}">
        <p14:creationId xmlns:p14="http://schemas.microsoft.com/office/powerpoint/2010/main" val="968528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45" t="13060" r="65644" b="7256"/>
          <a:stretch/>
        </p:blipFill>
        <p:spPr bwMode="auto">
          <a:xfrm>
            <a:off x="3563888" y="1772815"/>
            <a:ext cx="2273039" cy="458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32" t="13060" r="13770" b="7256"/>
          <a:stretch/>
        </p:blipFill>
        <p:spPr bwMode="auto">
          <a:xfrm>
            <a:off x="827584" y="1776745"/>
            <a:ext cx="2282618" cy="464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277" t="13060" r="39801" b="7256"/>
          <a:stretch/>
        </p:blipFill>
        <p:spPr bwMode="auto">
          <a:xfrm>
            <a:off x="6143871" y="1772814"/>
            <a:ext cx="2243507" cy="458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0241" y="25460"/>
            <a:ext cx="1635384" cy="523220"/>
          </a:xfrm>
          <a:prstGeom prst="rect">
            <a:avLst/>
          </a:prstGeom>
          <a:noFill/>
        </p:spPr>
        <p:txBody>
          <a:bodyPr wrap="none" rtlCol="0">
            <a:spAutoFit/>
          </a:bodyPr>
          <a:lstStyle/>
          <a:p>
            <a:pPr algn="ctr"/>
            <a:r>
              <a:rPr lang="en-GB" sz="2800" b="1" dirty="0" smtClean="0">
                <a:solidFill>
                  <a:schemeClr val="accent3"/>
                </a:solidFill>
              </a:rPr>
              <a:t>Lesson 3</a:t>
            </a:r>
            <a:endParaRPr lang="en-GB" sz="2800" b="1" dirty="0">
              <a:solidFill>
                <a:schemeClr val="accent3"/>
              </a:solidFill>
            </a:endParaRPr>
          </a:p>
        </p:txBody>
      </p:sp>
      <p:sp>
        <p:nvSpPr>
          <p:cNvPr id="3" name="TextBox 2"/>
          <p:cNvSpPr txBox="1"/>
          <p:nvPr/>
        </p:nvSpPr>
        <p:spPr>
          <a:xfrm>
            <a:off x="683568" y="404664"/>
            <a:ext cx="7452681" cy="1446550"/>
          </a:xfrm>
          <a:prstGeom prst="rect">
            <a:avLst/>
          </a:prstGeom>
          <a:noFill/>
        </p:spPr>
        <p:txBody>
          <a:bodyPr wrap="none" rtlCol="0">
            <a:spAutoFit/>
          </a:bodyPr>
          <a:lstStyle/>
          <a:p>
            <a:r>
              <a:rPr lang="en-GB" b="1" dirty="0" smtClean="0">
                <a:solidFill>
                  <a:schemeClr val="accent3"/>
                </a:solidFill>
              </a:rPr>
              <a:t>Sequencing Instructions</a:t>
            </a:r>
          </a:p>
          <a:p>
            <a:r>
              <a:rPr lang="en-GB" sz="1400" dirty="0" smtClean="0"/>
              <a:t>These instructions are in the wrong order.</a:t>
            </a:r>
          </a:p>
          <a:p>
            <a:r>
              <a:rPr lang="en-GB" sz="1400" dirty="0" smtClean="0">
                <a:solidFill>
                  <a:schemeClr val="accent3"/>
                </a:solidFill>
              </a:rPr>
              <a:t>Task 1:</a:t>
            </a:r>
            <a:r>
              <a:rPr lang="en-GB" sz="1400" dirty="0" smtClean="0"/>
              <a:t> Can you work out the correct sequence?</a:t>
            </a:r>
          </a:p>
          <a:p>
            <a:r>
              <a:rPr lang="en-GB" sz="1400" dirty="0" smtClean="0">
                <a:solidFill>
                  <a:schemeClr val="accent3"/>
                </a:solidFill>
              </a:rPr>
              <a:t>Extra Challenge:</a:t>
            </a:r>
            <a:r>
              <a:rPr lang="en-GB" sz="1400" dirty="0" smtClean="0"/>
              <a:t> Use diagrams and write sentences to create </a:t>
            </a:r>
            <a:r>
              <a:rPr lang="en-GB" sz="1400" dirty="0"/>
              <a:t>your own instructions. </a:t>
            </a:r>
            <a:endParaRPr lang="en-GB" sz="1400" dirty="0" smtClean="0"/>
          </a:p>
          <a:p>
            <a:r>
              <a:rPr lang="en-GB" sz="1400" dirty="0" smtClean="0"/>
              <a:t>Write them in the correct order.</a:t>
            </a:r>
          </a:p>
          <a:p>
            <a:r>
              <a:rPr lang="en-GB" sz="1400" dirty="0" smtClean="0"/>
              <a:t>Useful words:  First, Then, Next, After that, Later, Lastly, Finally</a:t>
            </a:r>
            <a:endParaRPr lang="en-GB" sz="1400" dirty="0"/>
          </a:p>
        </p:txBody>
      </p:sp>
    </p:spTree>
    <p:extLst>
      <p:ext uri="{BB962C8B-B14F-4D97-AF65-F5344CB8AC3E}">
        <p14:creationId xmlns:p14="http://schemas.microsoft.com/office/powerpoint/2010/main" val="3873137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6632"/>
            <a:ext cx="4891720" cy="652229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836712"/>
            <a:ext cx="3168352" cy="5693866"/>
          </a:xfrm>
          <a:prstGeom prst="rect">
            <a:avLst/>
          </a:prstGeom>
          <a:noFill/>
        </p:spPr>
        <p:txBody>
          <a:bodyPr wrap="square" rtlCol="0">
            <a:spAutoFit/>
          </a:bodyPr>
          <a:lstStyle/>
          <a:p>
            <a:r>
              <a:rPr lang="en-GB" b="1" dirty="0" smtClean="0">
                <a:solidFill>
                  <a:schemeClr val="accent3"/>
                </a:solidFill>
              </a:rPr>
              <a:t>Write some instructions</a:t>
            </a:r>
          </a:p>
          <a:p>
            <a:endParaRPr lang="en-GB" dirty="0" smtClean="0">
              <a:solidFill>
                <a:srgbClr val="FF0000"/>
              </a:solidFill>
            </a:endParaRPr>
          </a:p>
          <a:p>
            <a:r>
              <a:rPr lang="en-GB" sz="1400" dirty="0" smtClean="0"/>
              <a:t>Imagine you are Jack. How would he explain how to grow a beanstalk?</a:t>
            </a:r>
          </a:p>
          <a:p>
            <a:r>
              <a:rPr lang="en-GB" sz="1400" dirty="0" smtClean="0"/>
              <a:t>Use ‘time words’ to sequence the order correctly.</a:t>
            </a:r>
          </a:p>
          <a:p>
            <a:endParaRPr lang="en-GB" sz="1400" dirty="0"/>
          </a:p>
          <a:p>
            <a:r>
              <a:rPr lang="en-GB" sz="1400" dirty="0" smtClean="0"/>
              <a:t>Keep it direct, simple and easy to understand.</a:t>
            </a:r>
          </a:p>
          <a:p>
            <a:endParaRPr lang="en-GB" sz="1400" dirty="0"/>
          </a:p>
          <a:p>
            <a:r>
              <a:rPr lang="en-GB" sz="1400" dirty="0" smtClean="0"/>
              <a:t>Think about the order we would plant a seed. Imagine you are planting a magic seeds:</a:t>
            </a:r>
          </a:p>
          <a:p>
            <a:endParaRPr lang="en-GB" dirty="0"/>
          </a:p>
          <a:p>
            <a:r>
              <a:rPr lang="en-GB" dirty="0" smtClean="0">
                <a:solidFill>
                  <a:schemeClr val="accent3"/>
                </a:solidFill>
              </a:rPr>
              <a:t>Useful Words:</a:t>
            </a:r>
          </a:p>
          <a:p>
            <a:r>
              <a:rPr lang="en-GB" sz="1400" dirty="0" smtClean="0">
                <a:solidFill>
                  <a:schemeClr val="accent3"/>
                </a:solidFill>
              </a:rPr>
              <a:t>First, then, next, after that, finally</a:t>
            </a:r>
          </a:p>
          <a:p>
            <a:endParaRPr lang="en-GB" sz="1400" dirty="0">
              <a:solidFill>
                <a:schemeClr val="accent3"/>
              </a:solidFill>
            </a:endParaRPr>
          </a:p>
          <a:p>
            <a:r>
              <a:rPr lang="en-GB" sz="1400" dirty="0" smtClean="0">
                <a:solidFill>
                  <a:schemeClr val="accent3"/>
                </a:solidFill>
              </a:rPr>
              <a:t>Seed, plant, dig, soil, cover, water, air, light, grow, germinate, changes, develop, stem, leaves.</a:t>
            </a:r>
          </a:p>
          <a:p>
            <a:endParaRPr lang="en-GB" dirty="0" smtClean="0"/>
          </a:p>
          <a:p>
            <a:endParaRPr lang="en-GB" dirty="0"/>
          </a:p>
          <a:p>
            <a:endParaRPr lang="en-GB" dirty="0"/>
          </a:p>
        </p:txBody>
      </p:sp>
      <p:sp>
        <p:nvSpPr>
          <p:cNvPr id="6" name="Title 1"/>
          <p:cNvSpPr>
            <a:spLocks noGrp="1"/>
          </p:cNvSpPr>
          <p:nvPr>
            <p:ph type="title"/>
          </p:nvPr>
        </p:nvSpPr>
        <p:spPr>
          <a:xfrm>
            <a:off x="539552" y="404664"/>
            <a:ext cx="3096344" cy="476672"/>
          </a:xfrm>
        </p:spPr>
        <p:txBody>
          <a:bodyPr>
            <a:normAutofit fontScale="90000"/>
          </a:bodyPr>
          <a:lstStyle/>
          <a:p>
            <a:r>
              <a:rPr lang="en-GB" sz="2800" b="1" dirty="0" smtClean="0">
                <a:solidFill>
                  <a:schemeClr val="accent3"/>
                </a:solidFill>
              </a:rPr>
              <a:t>English Lesson </a:t>
            </a:r>
            <a:r>
              <a:rPr lang="en-GB" sz="2800" b="1" dirty="0">
                <a:solidFill>
                  <a:schemeClr val="accent3"/>
                </a:solidFill>
              </a:rPr>
              <a:t>4</a:t>
            </a:r>
          </a:p>
        </p:txBody>
      </p:sp>
      <p:sp>
        <p:nvSpPr>
          <p:cNvPr id="5" name="TextBox 4"/>
          <p:cNvSpPr txBox="1"/>
          <p:nvPr/>
        </p:nvSpPr>
        <p:spPr>
          <a:xfrm>
            <a:off x="719572" y="5733256"/>
            <a:ext cx="3132348" cy="707886"/>
          </a:xfrm>
          <a:prstGeom prst="rect">
            <a:avLst/>
          </a:prstGeom>
          <a:noFill/>
        </p:spPr>
        <p:txBody>
          <a:bodyPr wrap="square" rtlCol="0">
            <a:spAutoFit/>
          </a:bodyPr>
          <a:lstStyle/>
          <a:p>
            <a:r>
              <a:rPr lang="en-GB" sz="1000" dirty="0" smtClean="0"/>
              <a:t>Challenge Steps:</a:t>
            </a:r>
          </a:p>
          <a:p>
            <a:pPr marL="228600" indent="-228600">
              <a:buAutoNum type="arabicPeriod"/>
            </a:pPr>
            <a:r>
              <a:rPr lang="en-GB" sz="1000" dirty="0" smtClean="0"/>
              <a:t>You can have help with sounding out.</a:t>
            </a:r>
          </a:p>
          <a:p>
            <a:pPr marL="228600" indent="-228600">
              <a:buAutoNum type="arabicPeriod" startAt="2"/>
            </a:pPr>
            <a:r>
              <a:rPr lang="en-GB" sz="1000" dirty="0" smtClean="0"/>
              <a:t>You try to sound out yourself.</a:t>
            </a:r>
          </a:p>
          <a:p>
            <a:pPr marL="228600" indent="-228600">
              <a:buAutoNum type="arabicPeriod" startAt="2"/>
            </a:pPr>
            <a:r>
              <a:rPr lang="en-GB" sz="1000" dirty="0" smtClean="0"/>
              <a:t>You write full sentences independently.</a:t>
            </a:r>
            <a:endParaRPr lang="en-GB" sz="1000" dirty="0"/>
          </a:p>
        </p:txBody>
      </p:sp>
    </p:spTree>
    <p:extLst>
      <p:ext uri="{BB962C8B-B14F-4D97-AF65-F5344CB8AC3E}">
        <p14:creationId xmlns:p14="http://schemas.microsoft.com/office/powerpoint/2010/main" val="2385930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3345</TotalTime>
  <Words>2587</Words>
  <Application>Microsoft Office PowerPoint</Application>
  <PresentationFormat>On-screen Show (4:3)</PresentationFormat>
  <Paragraphs>438</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Austin</vt:lpstr>
      <vt:lpstr>Year 2</vt:lpstr>
      <vt:lpstr>Hello Everyone</vt:lpstr>
      <vt:lpstr>Home Learning Support</vt:lpstr>
      <vt:lpstr>Reading</vt:lpstr>
      <vt:lpstr>English Lesson 1</vt:lpstr>
      <vt:lpstr>PowerPoint Presentation</vt:lpstr>
      <vt:lpstr>PowerPoint Presentation</vt:lpstr>
      <vt:lpstr>PowerPoint Presentation</vt:lpstr>
      <vt:lpstr>English Lesson 4</vt:lpstr>
      <vt:lpstr>PowerPoint Presentation</vt:lpstr>
      <vt:lpstr>Maths Year 2</vt:lpstr>
      <vt:lpstr>PowerPoint Presentation</vt:lpstr>
      <vt:lpstr>Lesson 1- Clockwise and anti-clockwise     </vt:lpstr>
      <vt:lpstr>Lesson 2 – Describing turns   </vt:lpstr>
      <vt:lpstr>Lesson 2 cont’</vt:lpstr>
      <vt:lpstr>Lesson 3</vt:lpstr>
      <vt:lpstr>Lesson 3 cont’</vt:lpstr>
      <vt:lpstr>Lesson 4</vt:lpstr>
      <vt:lpstr>Lesson 5</vt:lpstr>
      <vt:lpstr>Lesson 5</vt:lpstr>
      <vt:lpstr>Topic Year 2</vt:lpstr>
      <vt:lpstr>Science - Plants</vt:lpstr>
      <vt:lpstr>Plants as Food  What do we Eat?</vt:lpstr>
      <vt:lpstr>PowerPoint Presentation</vt:lpstr>
      <vt:lpstr>PowerPoint Presentation</vt:lpstr>
      <vt:lpstr>PowerPoint Presentation</vt:lpstr>
      <vt:lpstr>Plants as Food  What do we Eat?</vt:lpstr>
      <vt:lpstr>Plants as Food  What do we Eat?</vt:lpstr>
      <vt:lpstr>PowerPoint Presentation</vt:lpstr>
      <vt:lpstr>Art</vt:lpstr>
      <vt:lpstr>ICT  You can continue with your PowerPoints</vt:lpstr>
      <vt:lpstr>PE</vt:lpstr>
      <vt:lpstr>PE</vt:lpstr>
      <vt:lpstr>PE</vt:lpstr>
      <vt:lpstr>Music</vt:lpstr>
      <vt:lpstr>PowerPoint Presentation</vt:lpstr>
      <vt:lpstr>PowerPoint Presentation</vt:lpstr>
      <vt:lpstr>Wellbeing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Year 2</dc:title>
  <dc:creator>Administrator</dc:creator>
  <cp:lastModifiedBy>Mari-Louise Booth</cp:lastModifiedBy>
  <cp:revision>191</cp:revision>
  <dcterms:created xsi:type="dcterms:W3CDTF">2020-03-30T15:28:16Z</dcterms:created>
  <dcterms:modified xsi:type="dcterms:W3CDTF">2020-05-14T13:21:02Z</dcterms:modified>
</cp:coreProperties>
</file>